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1" r:id="rId1"/>
  </p:sldMasterIdLst>
  <p:notesMasterIdLst>
    <p:notesMasterId r:id="rId29"/>
  </p:notesMasterIdLst>
  <p:sldIdLst>
    <p:sldId id="256" r:id="rId2"/>
    <p:sldId id="257" r:id="rId3"/>
    <p:sldId id="258" r:id="rId4"/>
    <p:sldId id="285" r:id="rId5"/>
    <p:sldId id="260" r:id="rId6"/>
    <p:sldId id="259" r:id="rId7"/>
    <p:sldId id="262" r:id="rId8"/>
    <p:sldId id="263" r:id="rId9"/>
    <p:sldId id="264" r:id="rId10"/>
    <p:sldId id="265" r:id="rId11"/>
    <p:sldId id="266" r:id="rId12"/>
    <p:sldId id="267" r:id="rId13"/>
    <p:sldId id="283" r:id="rId14"/>
    <p:sldId id="268" r:id="rId15"/>
    <p:sldId id="269" r:id="rId16"/>
    <p:sldId id="284" r:id="rId17"/>
    <p:sldId id="271" r:id="rId18"/>
    <p:sldId id="273" r:id="rId19"/>
    <p:sldId id="274" r:id="rId20"/>
    <p:sldId id="286" r:id="rId21"/>
    <p:sldId id="275" r:id="rId22"/>
    <p:sldId id="287" r:id="rId23"/>
    <p:sldId id="282" r:id="rId24"/>
    <p:sldId id="277" r:id="rId25"/>
    <p:sldId id="278" r:id="rId26"/>
    <p:sldId id="279" r:id="rId27"/>
    <p:sldId id="280" r:id="rId28"/>
  </p:sldIdLst>
  <p:sldSz cx="9144000" cy="5143500" type="screen16x9"/>
  <p:notesSz cx="6858000" cy="9144000"/>
  <p:embeddedFontLst>
    <p:embeddedFont>
      <p:font typeface="Corbel" panose="020B0503020204020204" pitchFamily="34" charset="0"/>
      <p:regular r:id="rId30"/>
      <p:bold r:id="rId31"/>
      <p:italic r:id="rId32"/>
      <p:boldItalic r:id="rId33"/>
    </p:embeddedFont>
    <p:embeddedFont>
      <p:font typeface="Lato" panose="020B0604020202020204" charset="0"/>
      <p:regular r:id="rId34"/>
      <p:bold r:id="rId35"/>
      <p:italic r:id="rId36"/>
      <p:boldItalic r:id="rId37"/>
    </p:embeddedFont>
    <p:embeddedFont>
      <p:font typeface="Trebuchet MS" panose="020B0603020202020204" pitchFamily="34"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0f2844a7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0f2844a7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0f2844a7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0f2844a7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0f2844a7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0f2844a7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0f2844a7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0f2844a7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0f2844a7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0f2844a7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0f2844a7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0f2844a7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4a218f8d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4a218f8d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9" name="Google Shape;24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0f2844a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0f2844a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0f2844a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0f2844a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0f2844a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0f2844a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579A70-6367-444A-8885-0D604224A5B9}" type="datetimeFigureOut">
              <a:rPr lang="en-US" smtClean="0"/>
              <a:t>09-Apr-19</a:t>
            </a:fld>
            <a:endParaRPr lang="en-US"/>
          </a:p>
        </p:txBody>
      </p:sp>
      <p:sp>
        <p:nvSpPr>
          <p:cNvPr id="5" name="Footer Placeholder 4"/>
          <p:cNvSpPr>
            <a:spLocks noGrp="1"/>
          </p:cNvSpPr>
          <p:nvPr>
            <p:ph type="ftr" sz="quarter" idx="11"/>
          </p:nvPr>
        </p:nvSpPr>
        <p:spPr>
          <a:xfrm>
            <a:off x="3999309" y="4412457"/>
            <a:ext cx="3243033" cy="273844"/>
          </a:xfrm>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327691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EE579A70-6367-444A-8885-0D604224A5B9}" type="datetimeFigureOut">
              <a:rPr lang="en-US" smtClean="0"/>
              <a:t>09-Apr-19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54955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579A70-6367-444A-8885-0D604224A5B9}" type="datetimeFigureOut">
              <a:rPr lang="en-US" smtClean="0"/>
              <a:t>09-Apr-19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288677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579A70-6367-444A-8885-0D604224A5B9}" type="datetimeFigureOut">
              <a:rPr lang="en-US" smtClean="0"/>
              <a:t>09-Apr-19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13122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579A70-6367-444A-8885-0D604224A5B9}" type="datetimeFigureOut">
              <a:rPr lang="en-US" smtClean="0"/>
              <a:t>09-Apr-19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21946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579A70-6367-444A-8885-0D604224A5B9}" type="datetimeFigureOut">
              <a:rPr lang="en-US" smtClean="0"/>
              <a:t>09-Apr-19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9893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579A70-6367-444A-8885-0D604224A5B9}" type="datetimeFigureOut">
              <a:rPr lang="en-US" smtClean="0"/>
              <a:t>09-Apr-19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069815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79A70-6367-444A-8885-0D604224A5B9}" type="datetimeFigureOut">
              <a:rPr lang="en-US" smtClean="0"/>
              <a:t>09-Apr-19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8217870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79A70-6367-444A-8885-0D604224A5B9}" type="datetimeFigureOut">
              <a:rPr lang="en-US" smtClean="0"/>
              <a:t>09-Apr-19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669846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666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579A70-6367-444A-8885-0D604224A5B9}" type="datetimeFigureOut">
              <a:rPr lang="en-US" smtClean="0"/>
              <a:t>09-Apr-19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20849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579A70-6367-444A-8885-0D604224A5B9}" type="datetimeFigureOut">
              <a:rPr lang="en-US" smtClean="0"/>
              <a:t>09-Apr-19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274493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579A70-6367-444A-8885-0D604224A5B9}" type="datetimeFigureOut">
              <a:rPr lang="en-US" smtClean="0"/>
              <a:t>09-Apr-19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447183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579A70-6367-444A-8885-0D604224A5B9}" type="datetimeFigureOut">
              <a:rPr lang="en-US" smtClean="0"/>
              <a:t>09-Apr-19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77623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79A70-6367-444A-8885-0D604224A5B9}" type="datetimeFigureOut">
              <a:rPr lang="en-US" smtClean="0"/>
              <a:t>09-Apr-19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4811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EE579A70-6367-444A-8885-0D604224A5B9}" type="datetimeFigureOut">
              <a:rPr lang="en-US" smtClean="0"/>
              <a:t>09-Apr-19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561545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EE579A70-6367-444A-8885-0D604224A5B9}" type="datetimeFigureOut">
              <a:rPr lang="en-US" smtClean="0"/>
              <a:t>09-Apr-19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597811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EE579A70-6367-444A-8885-0D604224A5B9}" type="datetimeFigureOut">
              <a:rPr lang="en-US" smtClean="0"/>
              <a:t>09-Apr-19</a:t>
            </a:fld>
            <a:endParaRPr lang="en-US"/>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81231753"/>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Ls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Internet_of_Thing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www.iotforall.com/what-is-iot-simple-explanation/" TargetMode="External"/><Relationship Id="rId4" Type="http://schemas.openxmlformats.org/officeDocument/2006/relationships/hyperlink" Target="https://internetofthingsagenda.techtarget.com/definition/Internet-of-Things-Io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Kevin_Asht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615778" y="233758"/>
            <a:ext cx="8222100" cy="83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 sz="3000" dirty="0">
                <a:solidFill>
                  <a:schemeClr val="accent1">
                    <a:lumMod val="75000"/>
                  </a:schemeClr>
                </a:solidFill>
                <a:latin typeface="Lato" panose="020B0604020202020204" charset="0"/>
              </a:rPr>
              <a:t>Internet Of Things</a:t>
            </a:r>
            <a:endParaRPr sz="3000" dirty="0">
              <a:solidFill>
                <a:schemeClr val="accent1">
                  <a:lumMod val="75000"/>
                </a:schemeClr>
              </a:solidFill>
              <a:latin typeface="Lato" panose="020B0604020202020204" charset="0"/>
            </a:endParaRPr>
          </a:p>
        </p:txBody>
      </p:sp>
      <p:sp>
        <p:nvSpPr>
          <p:cNvPr id="93" name="Google Shape;93;p14"/>
          <p:cNvSpPr txBox="1">
            <a:spLocks noGrp="1"/>
          </p:cNvSpPr>
          <p:nvPr>
            <p:ph type="subTitle" idx="1"/>
          </p:nvPr>
        </p:nvSpPr>
        <p:spPr>
          <a:xfrm>
            <a:off x="6199618" y="4628800"/>
            <a:ext cx="3490800" cy="43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1800"/>
              <a:t>By: Sarathy(764934)</a:t>
            </a:r>
            <a:endParaRPr sz="1800"/>
          </a:p>
        </p:txBody>
      </p:sp>
      <p:pic>
        <p:nvPicPr>
          <p:cNvPr id="94" name="Google Shape;94;p14"/>
          <p:cNvPicPr preferRelativeResize="0"/>
          <p:nvPr/>
        </p:nvPicPr>
        <p:blipFill rotWithShape="1">
          <a:blip r:embed="rId3">
            <a:alphaModFix/>
          </a:blip>
          <a:srcRect/>
          <a:stretch/>
        </p:blipFill>
        <p:spPr>
          <a:xfrm>
            <a:off x="1937603" y="1156011"/>
            <a:ext cx="6164600" cy="3186350"/>
          </a:xfrm>
          <a:prstGeom prst="rect">
            <a:avLst/>
          </a:prstGeom>
          <a:noFill/>
          <a:ln>
            <a:solidFill>
              <a:schemeClr val="accent1">
                <a:lumMod val="75000"/>
              </a:schemeClr>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accent1">
                    <a:lumMod val="75000"/>
                  </a:schemeClr>
                </a:solidFill>
                <a:latin typeface="Lato" panose="020B0604020202020204" charset="0"/>
              </a:rPr>
              <a:t>2.Actuators</a:t>
            </a:r>
            <a:endParaRPr dirty="0">
              <a:solidFill>
                <a:schemeClr val="accent1">
                  <a:lumMod val="75000"/>
                </a:schemeClr>
              </a:solidFill>
              <a:latin typeface="Lato" panose="020B0604020202020204" charset="0"/>
            </a:endParaRPr>
          </a:p>
        </p:txBody>
      </p:sp>
      <p:sp>
        <p:nvSpPr>
          <p:cNvPr id="154" name="Google Shape;154;p23"/>
          <p:cNvSpPr txBox="1">
            <a:spLocks noGrp="1"/>
          </p:cNvSpPr>
          <p:nvPr>
            <p:ph idx="1"/>
          </p:nvPr>
        </p:nvSpPr>
        <p:spPr>
          <a:xfrm>
            <a:off x="1113234" y="1285088"/>
            <a:ext cx="4170666" cy="2910600"/>
          </a:xfrm>
          <a:prstGeom prst="rect">
            <a:avLst/>
          </a:prstGeom>
        </p:spPr>
        <p:txBody>
          <a:bodyPr spcFirstLastPara="1" wrap="square" lIns="91425" tIns="45700" rIns="91425" bIns="45700" anchor="t" anchorCtr="0">
            <a:noAutofit/>
          </a:bodyPr>
          <a:lstStyle/>
          <a:p>
            <a:pPr marL="0" lvl="0" indent="0" algn="just">
              <a:lnSpc>
                <a:spcPct val="150000"/>
              </a:lnSpc>
              <a:spcBef>
                <a:spcPts val="1000"/>
              </a:spcBef>
              <a:spcAft>
                <a:spcPts val="0"/>
              </a:spcAft>
              <a:buNone/>
            </a:pPr>
            <a:r>
              <a:rPr lang="en-US" sz="1400" dirty="0">
                <a:latin typeface="Lato" panose="020B0604020202020204" charset="0"/>
                <a:cs typeface="Arial" panose="020B0604020202020204" pitchFamily="34" charset="0"/>
              </a:rPr>
              <a:t>Actuators can intervene to change the physical conditions that generate the data. An actuator might, for example, shut off a power supply, adjust an air flow valve, or move a robotic gripper in an assembly process. We’re all very familiar with machines getting information and then acting. Your printer receives a document and it prints it. Your car receives a signal from your car keys and the doors open. </a:t>
            </a:r>
          </a:p>
          <a:p>
            <a:pPr marL="0" lvl="0" indent="0" algn="just" rtl="0">
              <a:lnSpc>
                <a:spcPct val="150000"/>
              </a:lnSpc>
              <a:spcBef>
                <a:spcPts val="1000"/>
              </a:spcBef>
              <a:spcAft>
                <a:spcPts val="0"/>
              </a:spcAft>
              <a:buNone/>
            </a:pPr>
            <a:endParaRPr sz="1400" dirty="0">
              <a:latin typeface="Lato" panose="020B0604020202020204" charset="0"/>
              <a:cs typeface="Arial" panose="020B0604020202020204" pitchFamily="34" charset="0"/>
            </a:endParaRPr>
          </a:p>
        </p:txBody>
      </p:sp>
      <p:pic>
        <p:nvPicPr>
          <p:cNvPr id="155" name="Google Shape;155;p23"/>
          <p:cNvPicPr preferRelativeResize="0"/>
          <p:nvPr/>
        </p:nvPicPr>
        <p:blipFill>
          <a:blip r:embed="rId3">
            <a:alphaModFix/>
          </a:blip>
          <a:stretch>
            <a:fillRect/>
          </a:stretch>
        </p:blipFill>
        <p:spPr>
          <a:xfrm>
            <a:off x="5752213" y="1004895"/>
            <a:ext cx="3133061" cy="3450147"/>
          </a:xfrm>
          <a:prstGeom prst="rect">
            <a:avLst/>
          </a:prstGeom>
          <a:noFill/>
          <a:ln w="28575">
            <a:solidFill>
              <a:schemeClr val="bg1">
                <a:lumMod val="50000"/>
              </a:schemeClr>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1113233" y="336951"/>
            <a:ext cx="7514035" cy="1314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solidFill>
                  <a:schemeClr val="accent1">
                    <a:lumMod val="75000"/>
                  </a:schemeClr>
                </a:solidFill>
                <a:latin typeface="Lato" panose="020B0604020202020204" charset="0"/>
              </a:rPr>
              <a:t>3.Transducer</a:t>
            </a:r>
          </a:p>
          <a:p>
            <a:pPr marL="0" lvl="0" indent="0" algn="l" rtl="0">
              <a:spcBef>
                <a:spcPts val="0"/>
              </a:spcBef>
              <a:spcAft>
                <a:spcPts val="0"/>
              </a:spcAft>
              <a:buNone/>
            </a:pPr>
            <a:endParaRPr lang="en-US" dirty="0">
              <a:solidFill>
                <a:schemeClr val="accent1">
                  <a:lumMod val="75000"/>
                </a:schemeClr>
              </a:solidFill>
              <a:latin typeface="Lato" panose="020B0604020202020204" charset="0"/>
            </a:endParaRPr>
          </a:p>
        </p:txBody>
      </p:sp>
      <p:sp>
        <p:nvSpPr>
          <p:cNvPr id="161" name="Google Shape;161;p24"/>
          <p:cNvSpPr txBox="1">
            <a:spLocks noGrp="1"/>
          </p:cNvSpPr>
          <p:nvPr>
            <p:ph idx="1"/>
          </p:nvPr>
        </p:nvSpPr>
        <p:spPr>
          <a:xfrm>
            <a:off x="1113233" y="761603"/>
            <a:ext cx="7658626" cy="1524413"/>
          </a:xfrm>
          <a:prstGeom prst="rect">
            <a:avLst/>
          </a:prstGeom>
        </p:spPr>
        <p:txBody>
          <a:bodyPr spcFirstLastPara="1" wrap="square" lIns="91425" tIns="45700" rIns="91425" bIns="45700" anchor="t" anchorCtr="0">
            <a:noAutofit/>
          </a:bodyPr>
          <a:lstStyle/>
          <a:p>
            <a:pPr marL="0" lvl="0" indent="0" algn="just">
              <a:lnSpc>
                <a:spcPct val="150000"/>
              </a:lnSpc>
              <a:spcBef>
                <a:spcPts val="1000"/>
              </a:spcBef>
              <a:spcAft>
                <a:spcPts val="0"/>
              </a:spcAft>
              <a:buNone/>
            </a:pPr>
            <a:r>
              <a:rPr lang="en-US" sz="1400" dirty="0">
                <a:solidFill>
                  <a:srgbClr val="222222"/>
                </a:solidFill>
                <a:latin typeface="Lato" panose="020B0604020202020204" charset="0"/>
                <a:ea typeface="Arial"/>
                <a:cs typeface="Arial"/>
                <a:sym typeface="Arial"/>
              </a:rPr>
              <a:t> A transducer is any device used to convert energy from one form to another; typically when converting input energy into output energy. For transduction to occur, a change from one form of energy must also take place, such as a conversion from mechanical to electrical energy or vice versa.</a:t>
            </a:r>
          </a:p>
          <a:p>
            <a:pPr marL="0" lvl="0" indent="0" algn="just">
              <a:lnSpc>
                <a:spcPct val="150000"/>
              </a:lnSpc>
              <a:spcBef>
                <a:spcPts val="1000"/>
              </a:spcBef>
              <a:spcAft>
                <a:spcPts val="0"/>
              </a:spcAft>
              <a:buNone/>
            </a:pPr>
            <a:r>
              <a:rPr lang="en-US" sz="1400" dirty="0">
                <a:solidFill>
                  <a:srgbClr val="222222"/>
                </a:solidFill>
                <a:latin typeface="Lato" panose="020B0604020202020204" charset="0"/>
                <a:ea typeface="Arial"/>
                <a:cs typeface="Arial"/>
                <a:sym typeface="Arial"/>
              </a:rPr>
              <a:t>Example: Antenna which can receive as well as transmit data is also a type of transducer.</a:t>
            </a:r>
          </a:p>
          <a:p>
            <a:pPr marL="0" lvl="0" indent="0" algn="just" rtl="0">
              <a:lnSpc>
                <a:spcPct val="150000"/>
              </a:lnSpc>
              <a:spcBef>
                <a:spcPts val="1000"/>
              </a:spcBef>
              <a:spcAft>
                <a:spcPts val="0"/>
              </a:spcAft>
              <a:buNone/>
            </a:pPr>
            <a:endParaRPr sz="1400" dirty="0">
              <a:solidFill>
                <a:srgbClr val="222222"/>
              </a:solidFill>
              <a:highlight>
                <a:srgbClr val="FFFFFF"/>
              </a:highlight>
              <a:latin typeface="Lato" panose="020B0604020202020204" charset="0"/>
              <a:ea typeface="Arial"/>
              <a:cs typeface="Arial"/>
              <a:sym typeface="Arial"/>
            </a:endParaRPr>
          </a:p>
        </p:txBody>
      </p:sp>
      <p:pic>
        <p:nvPicPr>
          <p:cNvPr id="5" name="Picture 4">
            <a:extLst>
              <a:ext uri="{FF2B5EF4-FFF2-40B4-BE49-F238E27FC236}">
                <a16:creationId xmlns:a16="http://schemas.microsoft.com/office/drawing/2014/main" id="{839242AE-5864-4B07-BD3F-08F7CDE5E93D}"/>
              </a:ext>
            </a:extLst>
          </p:cNvPr>
          <p:cNvPicPr>
            <a:picLocks noChangeAspect="1"/>
          </p:cNvPicPr>
          <p:nvPr/>
        </p:nvPicPr>
        <p:blipFill rotWithShape="1">
          <a:blip r:embed="rId3"/>
          <a:srcRect b="21652"/>
          <a:stretch/>
        </p:blipFill>
        <p:spPr>
          <a:xfrm>
            <a:off x="1265813" y="2857485"/>
            <a:ext cx="7208874" cy="2101258"/>
          </a:xfrm>
          <a:prstGeom prst="roundRect">
            <a:avLst/>
          </a:prstGeom>
          <a:ln w="19050">
            <a:solidFill>
              <a:schemeClr val="accent1">
                <a:lumMod val="75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1166397" y="237905"/>
            <a:ext cx="7514035" cy="1314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accent1">
                    <a:lumMod val="75000"/>
                  </a:schemeClr>
                </a:solidFill>
                <a:latin typeface="Lato" panose="020B0604020202020204" charset="0"/>
              </a:rPr>
              <a:t>Stage 2: Data acquisition</a:t>
            </a:r>
            <a:endParaRPr dirty="0">
              <a:solidFill>
                <a:schemeClr val="accent1">
                  <a:lumMod val="75000"/>
                </a:schemeClr>
              </a:solidFill>
              <a:latin typeface="Lato" panose="020B0604020202020204" charset="0"/>
            </a:endParaRPr>
          </a:p>
        </p:txBody>
      </p:sp>
      <p:sp>
        <p:nvSpPr>
          <p:cNvPr id="168" name="Google Shape;168;p25"/>
          <p:cNvSpPr txBox="1">
            <a:spLocks noGrp="1"/>
          </p:cNvSpPr>
          <p:nvPr>
            <p:ph idx="1"/>
          </p:nvPr>
        </p:nvSpPr>
        <p:spPr>
          <a:xfrm>
            <a:off x="914400" y="895129"/>
            <a:ext cx="8229600" cy="1822500"/>
          </a:xfrm>
          <a:prstGeom prst="rect">
            <a:avLst/>
          </a:prstGeom>
        </p:spPr>
        <p:txBody>
          <a:bodyPr spcFirstLastPara="1" wrap="square" lIns="91425" tIns="45700" rIns="91425" bIns="45700" anchor="t" anchorCtr="0">
            <a:noAutofit/>
          </a:bodyPr>
          <a:lstStyle/>
          <a:p>
            <a:pPr marL="0" lvl="0" indent="0">
              <a:lnSpc>
                <a:spcPct val="150000"/>
              </a:lnSpc>
              <a:spcBef>
                <a:spcPts val="1000"/>
              </a:spcBef>
              <a:spcAft>
                <a:spcPts val="0"/>
              </a:spcAft>
              <a:buNone/>
            </a:pPr>
            <a:r>
              <a:rPr lang="en-US" sz="1400" dirty="0">
                <a:latin typeface="Lato" panose="020B0604020202020204" charset="0"/>
              </a:rPr>
              <a:t>Data acquisition systems (DAS) perform these data aggregation and conversion functions. The DAS connects to the sensor network, aggregates outputs, and performs the analog-to-digital conversion. The Internet gateway receives the aggregated and digitized data and routes it over Wi-Fi, wired LANs, or the Internet, to Stage 3 systems for further processing.</a:t>
            </a:r>
          </a:p>
          <a:p>
            <a:pPr marL="0" lvl="0" indent="0" algn="l" rtl="0">
              <a:lnSpc>
                <a:spcPct val="150000"/>
              </a:lnSpc>
              <a:spcBef>
                <a:spcPts val="1000"/>
              </a:spcBef>
              <a:spcAft>
                <a:spcPts val="0"/>
              </a:spcAft>
              <a:buNone/>
            </a:pPr>
            <a:endParaRPr sz="1400" dirty="0">
              <a:latin typeface="Lato" panose="020B0604020202020204" charset="0"/>
            </a:endParaRPr>
          </a:p>
        </p:txBody>
      </p:sp>
      <p:pic>
        <p:nvPicPr>
          <p:cNvPr id="169" name="Google Shape;169;p25"/>
          <p:cNvPicPr preferRelativeResize="0"/>
          <p:nvPr/>
        </p:nvPicPr>
        <p:blipFill rotWithShape="1">
          <a:blip r:embed="rId3">
            <a:alphaModFix/>
          </a:blip>
          <a:srcRect l="14038" t="53554" r="30229" b="19382"/>
          <a:stretch/>
        </p:blipFill>
        <p:spPr>
          <a:xfrm>
            <a:off x="1469976" y="2571750"/>
            <a:ext cx="6759624" cy="2232837"/>
          </a:xfrm>
          <a:prstGeom prst="roundRect">
            <a:avLst/>
          </a:prstGeom>
          <a:noFill/>
          <a:ln w="19050">
            <a:solidFill>
              <a:schemeClr val="accent1">
                <a:lumMod val="75000"/>
              </a:schemeClr>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C180-ED05-4138-B4A3-7EB4E04B355D}"/>
              </a:ext>
            </a:extLst>
          </p:cNvPr>
          <p:cNvSpPr>
            <a:spLocks noGrp="1"/>
          </p:cNvSpPr>
          <p:nvPr>
            <p:ph type="title"/>
          </p:nvPr>
        </p:nvSpPr>
        <p:spPr>
          <a:xfrm>
            <a:off x="1113234" y="0"/>
            <a:ext cx="7514035" cy="744279"/>
          </a:xfrm>
        </p:spPr>
        <p:txBody>
          <a:bodyPr/>
          <a:lstStyle/>
          <a:p>
            <a:r>
              <a:rPr lang="en-US" dirty="0">
                <a:solidFill>
                  <a:schemeClr val="accent1">
                    <a:lumMod val="75000"/>
                  </a:schemeClr>
                </a:solidFill>
                <a:latin typeface="Lato" panose="020B0604020202020204" charset="0"/>
              </a:rPr>
              <a:t>Example</a:t>
            </a:r>
          </a:p>
        </p:txBody>
      </p:sp>
      <p:pic>
        <p:nvPicPr>
          <p:cNvPr id="5" name="Picture 4">
            <a:extLst>
              <a:ext uri="{FF2B5EF4-FFF2-40B4-BE49-F238E27FC236}">
                <a16:creationId xmlns:a16="http://schemas.microsoft.com/office/drawing/2014/main" id="{BF0B23AC-5F60-43B8-AD3F-2A481ED845D9}"/>
              </a:ext>
            </a:extLst>
          </p:cNvPr>
          <p:cNvPicPr>
            <a:picLocks noChangeAspect="1"/>
          </p:cNvPicPr>
          <p:nvPr/>
        </p:nvPicPr>
        <p:blipFill>
          <a:blip r:embed="rId2"/>
          <a:stretch>
            <a:fillRect/>
          </a:stretch>
        </p:blipFill>
        <p:spPr>
          <a:xfrm>
            <a:off x="1379362" y="744279"/>
            <a:ext cx="2642616" cy="3904364"/>
          </a:xfrm>
          <a:prstGeom prst="roundRect">
            <a:avLst/>
          </a:prstGeom>
          <a:ln w="19050">
            <a:solidFill>
              <a:schemeClr val="bg1">
                <a:lumMod val="65000"/>
              </a:schemeClr>
            </a:solidFill>
          </a:ln>
        </p:spPr>
      </p:pic>
      <p:pic>
        <p:nvPicPr>
          <p:cNvPr id="7" name="Picture 6">
            <a:extLst>
              <a:ext uri="{FF2B5EF4-FFF2-40B4-BE49-F238E27FC236}">
                <a16:creationId xmlns:a16="http://schemas.microsoft.com/office/drawing/2014/main" id="{3434CEFC-1042-42D4-826C-A4B0BB26EB33}"/>
              </a:ext>
            </a:extLst>
          </p:cNvPr>
          <p:cNvPicPr>
            <a:picLocks noChangeAspect="1"/>
          </p:cNvPicPr>
          <p:nvPr/>
        </p:nvPicPr>
        <p:blipFill>
          <a:blip r:embed="rId3"/>
          <a:stretch>
            <a:fillRect/>
          </a:stretch>
        </p:blipFill>
        <p:spPr>
          <a:xfrm>
            <a:off x="5755423" y="744279"/>
            <a:ext cx="2683923" cy="3941578"/>
          </a:xfrm>
          <a:prstGeom prst="roundRect">
            <a:avLst/>
          </a:prstGeom>
          <a:ln w="19050">
            <a:solidFill>
              <a:schemeClr val="accent3">
                <a:lumMod val="75000"/>
              </a:schemeClr>
            </a:solidFill>
          </a:ln>
        </p:spPr>
      </p:pic>
      <p:sp>
        <p:nvSpPr>
          <p:cNvPr id="8" name="TextBox 7">
            <a:extLst>
              <a:ext uri="{FF2B5EF4-FFF2-40B4-BE49-F238E27FC236}">
                <a16:creationId xmlns:a16="http://schemas.microsoft.com/office/drawing/2014/main" id="{49D659B6-B143-49DC-AAEB-14D7E9BC6A18}"/>
              </a:ext>
            </a:extLst>
          </p:cNvPr>
          <p:cNvSpPr txBox="1"/>
          <p:nvPr/>
        </p:nvSpPr>
        <p:spPr>
          <a:xfrm>
            <a:off x="1770320" y="4723071"/>
            <a:ext cx="2642615" cy="369332"/>
          </a:xfrm>
          <a:prstGeom prst="rect">
            <a:avLst/>
          </a:prstGeom>
          <a:noFill/>
        </p:spPr>
        <p:txBody>
          <a:bodyPr wrap="square" rtlCol="0">
            <a:spAutoFit/>
          </a:bodyPr>
          <a:lstStyle/>
          <a:p>
            <a:r>
              <a:rPr lang="en-US" dirty="0"/>
              <a:t>(a) Storage of vegetables</a:t>
            </a:r>
          </a:p>
        </p:txBody>
      </p:sp>
      <p:sp>
        <p:nvSpPr>
          <p:cNvPr id="9" name="TextBox 8">
            <a:extLst>
              <a:ext uri="{FF2B5EF4-FFF2-40B4-BE49-F238E27FC236}">
                <a16:creationId xmlns:a16="http://schemas.microsoft.com/office/drawing/2014/main" id="{B29C477E-6594-44DA-8080-C2EC6697C9E9}"/>
              </a:ext>
            </a:extLst>
          </p:cNvPr>
          <p:cNvSpPr txBox="1"/>
          <p:nvPr/>
        </p:nvSpPr>
        <p:spPr>
          <a:xfrm>
            <a:off x="6177516" y="4723071"/>
            <a:ext cx="2449753" cy="369332"/>
          </a:xfrm>
          <a:prstGeom prst="rect">
            <a:avLst/>
          </a:prstGeom>
          <a:noFill/>
        </p:spPr>
        <p:txBody>
          <a:bodyPr wrap="square" rtlCol="0">
            <a:spAutoFit/>
          </a:bodyPr>
          <a:lstStyle/>
          <a:p>
            <a:r>
              <a:rPr lang="en-US" dirty="0"/>
              <a:t>(b) White phosphorous</a:t>
            </a:r>
          </a:p>
        </p:txBody>
      </p:sp>
      <p:sp>
        <p:nvSpPr>
          <p:cNvPr id="3" name="TextBox 2">
            <a:extLst>
              <a:ext uri="{FF2B5EF4-FFF2-40B4-BE49-F238E27FC236}">
                <a16:creationId xmlns:a16="http://schemas.microsoft.com/office/drawing/2014/main" id="{D71F3BCB-87CB-4CD6-973E-F769C8AE576B}"/>
              </a:ext>
            </a:extLst>
          </p:cNvPr>
          <p:cNvSpPr txBox="1"/>
          <p:nvPr/>
        </p:nvSpPr>
        <p:spPr>
          <a:xfrm>
            <a:off x="1770320" y="337733"/>
            <a:ext cx="1871331" cy="369332"/>
          </a:xfrm>
          <a:prstGeom prst="rect">
            <a:avLst/>
          </a:prstGeom>
          <a:noFill/>
        </p:spPr>
        <p:txBody>
          <a:bodyPr wrap="square" rtlCol="0">
            <a:spAutoFit/>
          </a:bodyPr>
          <a:lstStyle/>
          <a:p>
            <a:r>
              <a:rPr lang="en-US" dirty="0">
                <a:latin typeface="Lato" panose="020B0604020202020204" charset="0"/>
              </a:rPr>
              <a:t>INT : 15 secs</a:t>
            </a:r>
          </a:p>
        </p:txBody>
      </p:sp>
      <p:sp>
        <p:nvSpPr>
          <p:cNvPr id="4" name="TextBox 3">
            <a:extLst>
              <a:ext uri="{FF2B5EF4-FFF2-40B4-BE49-F238E27FC236}">
                <a16:creationId xmlns:a16="http://schemas.microsoft.com/office/drawing/2014/main" id="{903FF16F-F18E-4EF1-A11E-12A1D31B9079}"/>
              </a:ext>
            </a:extLst>
          </p:cNvPr>
          <p:cNvSpPr txBox="1"/>
          <p:nvPr/>
        </p:nvSpPr>
        <p:spPr>
          <a:xfrm>
            <a:off x="6330054" y="412161"/>
            <a:ext cx="1548671" cy="369332"/>
          </a:xfrm>
          <a:prstGeom prst="rect">
            <a:avLst/>
          </a:prstGeom>
          <a:noFill/>
        </p:spPr>
        <p:txBody>
          <a:bodyPr wrap="square" rtlCol="0">
            <a:spAutoFit/>
          </a:bodyPr>
          <a:lstStyle/>
          <a:p>
            <a:r>
              <a:rPr lang="en-US" dirty="0">
                <a:latin typeface="Lato" panose="020B0604020202020204" charset="0"/>
              </a:rPr>
              <a:t>INT : 3 secs</a:t>
            </a:r>
          </a:p>
        </p:txBody>
      </p:sp>
    </p:spTree>
    <p:extLst>
      <p:ext uri="{BB962C8B-B14F-4D97-AF65-F5344CB8AC3E}">
        <p14:creationId xmlns:p14="http://schemas.microsoft.com/office/powerpoint/2010/main" val="2320529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1421578" y="261129"/>
            <a:ext cx="7514035" cy="1314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accent1">
                    <a:lumMod val="75000"/>
                  </a:schemeClr>
                </a:solidFill>
                <a:latin typeface="Lato" panose="020B0604020202020204" charset="0"/>
              </a:rPr>
              <a:t>Sampling rate</a:t>
            </a:r>
            <a:endParaRPr dirty="0">
              <a:solidFill>
                <a:schemeClr val="accent1">
                  <a:lumMod val="75000"/>
                </a:schemeClr>
              </a:solidFill>
              <a:latin typeface="Lato" panose="020B0604020202020204" charset="0"/>
            </a:endParaRPr>
          </a:p>
        </p:txBody>
      </p:sp>
      <p:sp>
        <p:nvSpPr>
          <p:cNvPr id="175" name="Google Shape;175;p26"/>
          <p:cNvSpPr txBox="1">
            <a:spLocks noGrp="1"/>
          </p:cNvSpPr>
          <p:nvPr>
            <p:ph idx="1"/>
          </p:nvPr>
        </p:nvSpPr>
        <p:spPr>
          <a:xfrm>
            <a:off x="1176519" y="720761"/>
            <a:ext cx="6832982" cy="1274400"/>
          </a:xfrm>
          <a:prstGeom prst="rect">
            <a:avLst/>
          </a:prstGeom>
        </p:spPr>
        <p:txBody>
          <a:bodyPr spcFirstLastPara="1" wrap="square" lIns="91425" tIns="45700" rIns="91425" bIns="45700" anchor="t" anchorCtr="0">
            <a:noAutofit/>
          </a:bodyPr>
          <a:lstStyle/>
          <a:p>
            <a:pPr marL="0" lvl="0" indent="0">
              <a:lnSpc>
                <a:spcPct val="150000"/>
              </a:lnSpc>
              <a:spcBef>
                <a:spcPts val="1000"/>
              </a:spcBef>
              <a:spcAft>
                <a:spcPts val="0"/>
              </a:spcAft>
              <a:buNone/>
            </a:pPr>
            <a:r>
              <a:rPr lang="en-US" sz="1400" dirty="0">
                <a:latin typeface="Lato" panose="020B0604020202020204" charset="0"/>
              </a:rPr>
              <a:t>Sample rate refers to how often is the ADC taking samples of the analog signal. To accurately reproduce the frequency content of an analog signal, it mainly depends upon the use-case of the particular device. </a:t>
            </a:r>
          </a:p>
          <a:p>
            <a:pPr marL="0" lvl="0" indent="0" algn="l" rtl="0">
              <a:lnSpc>
                <a:spcPct val="150000"/>
              </a:lnSpc>
              <a:spcBef>
                <a:spcPts val="1000"/>
              </a:spcBef>
              <a:spcAft>
                <a:spcPts val="0"/>
              </a:spcAft>
              <a:buNone/>
            </a:pPr>
            <a:endParaRPr sz="1400" dirty="0">
              <a:latin typeface="Lato" panose="020B0604020202020204" charset="0"/>
            </a:endParaRPr>
          </a:p>
        </p:txBody>
      </p:sp>
      <p:pic>
        <p:nvPicPr>
          <p:cNvPr id="176" name="Google Shape;176;p26"/>
          <p:cNvPicPr preferRelativeResize="0"/>
          <p:nvPr/>
        </p:nvPicPr>
        <p:blipFill rotWithShape="1">
          <a:blip r:embed="rId3">
            <a:alphaModFix/>
          </a:blip>
          <a:srcRect l="11536" t="25193" r="29393" b="18771"/>
          <a:stretch/>
        </p:blipFill>
        <p:spPr>
          <a:xfrm>
            <a:off x="2006462" y="1881964"/>
            <a:ext cx="6478319" cy="3000408"/>
          </a:xfrm>
          <a:prstGeom prst="roundRect">
            <a:avLst/>
          </a:prstGeom>
          <a:noFill/>
          <a:ln w="19050">
            <a:solidFill>
              <a:schemeClr val="accent1">
                <a:lumMod val="75000"/>
              </a:schemeClr>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1009154" y="378079"/>
            <a:ext cx="7514035" cy="1314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accent1">
                    <a:lumMod val="75000"/>
                  </a:schemeClr>
                </a:solidFill>
                <a:latin typeface="Lato" panose="020B0604020202020204" charset="0"/>
              </a:rPr>
              <a:t> Stage 3: E</a:t>
            </a:r>
            <a:r>
              <a:rPr lang="en-US" dirty="0">
                <a:solidFill>
                  <a:schemeClr val="accent1">
                    <a:lumMod val="75000"/>
                  </a:schemeClr>
                </a:solidFill>
                <a:latin typeface="Lato" panose="020B0604020202020204" charset="0"/>
              </a:rPr>
              <a:t>dge</a:t>
            </a:r>
            <a:r>
              <a:rPr lang="en" dirty="0">
                <a:solidFill>
                  <a:schemeClr val="accent1">
                    <a:lumMod val="75000"/>
                  </a:schemeClr>
                </a:solidFill>
                <a:latin typeface="Lato" panose="020B0604020202020204" charset="0"/>
              </a:rPr>
              <a:t> analytics</a:t>
            </a:r>
            <a:endParaRPr dirty="0">
              <a:solidFill>
                <a:schemeClr val="accent1">
                  <a:lumMod val="75000"/>
                </a:schemeClr>
              </a:solidFill>
              <a:latin typeface="Lato" panose="020B0604020202020204" charset="0"/>
            </a:endParaRPr>
          </a:p>
          <a:p>
            <a:pPr marL="0" lvl="0" indent="0" algn="l" rtl="0">
              <a:spcBef>
                <a:spcPts val="0"/>
              </a:spcBef>
              <a:spcAft>
                <a:spcPts val="0"/>
              </a:spcAft>
              <a:buNone/>
            </a:pPr>
            <a:endParaRPr dirty="0">
              <a:solidFill>
                <a:schemeClr val="accent1">
                  <a:lumMod val="75000"/>
                </a:schemeClr>
              </a:solidFill>
              <a:latin typeface="Lato" panose="020B0604020202020204" charset="0"/>
            </a:endParaRPr>
          </a:p>
        </p:txBody>
      </p:sp>
      <p:sp>
        <p:nvSpPr>
          <p:cNvPr id="182" name="Google Shape;182;p27"/>
          <p:cNvSpPr txBox="1">
            <a:spLocks noGrp="1"/>
          </p:cNvSpPr>
          <p:nvPr>
            <p:ph idx="1"/>
          </p:nvPr>
        </p:nvSpPr>
        <p:spPr>
          <a:xfrm>
            <a:off x="939789" y="1035304"/>
            <a:ext cx="7583400" cy="2910600"/>
          </a:xfrm>
          <a:prstGeom prst="rect">
            <a:avLst/>
          </a:prstGeom>
        </p:spPr>
        <p:txBody>
          <a:bodyPr spcFirstLastPara="1" wrap="square" lIns="91425" tIns="45700" rIns="91425" bIns="45700" anchor="t" anchorCtr="0">
            <a:noAutofit/>
          </a:bodyPr>
          <a:lstStyle/>
          <a:p>
            <a:pPr marL="0" lvl="0" indent="0">
              <a:lnSpc>
                <a:spcPct val="150000"/>
              </a:lnSpc>
              <a:spcBef>
                <a:spcPts val="1000"/>
              </a:spcBef>
              <a:spcAft>
                <a:spcPts val="0"/>
              </a:spcAft>
              <a:buNone/>
            </a:pPr>
            <a:r>
              <a:rPr lang="en-US" sz="1400" dirty="0">
                <a:solidFill>
                  <a:srgbClr val="111111"/>
                </a:solidFill>
                <a:latin typeface="Lato" panose="020B0604020202020204" charset="0"/>
                <a:ea typeface="Arial"/>
                <a:cs typeface="Arial"/>
                <a:sym typeface="Arial"/>
              </a:rPr>
              <a:t>Once IoT data has been digitized and aggregated, it may require further processing before it enters the data center, this is where Edge Analytics comes in. It is an approach to data collection and analysis in which an automated analytical computation is performed on data at a sensor, network switch or other device instead of waiting for the data to be sent back to a centralized data store. This involves collecting data, preparing data, selecting the algorithms, training the algorithms on a continuous basis, deploying/redeploying the models etc. </a:t>
            </a:r>
          </a:p>
          <a:p>
            <a:pPr lvl="0">
              <a:lnSpc>
                <a:spcPct val="150000"/>
              </a:lnSpc>
              <a:spcBef>
                <a:spcPts val="1000"/>
              </a:spcBef>
              <a:spcAft>
                <a:spcPts val="0"/>
              </a:spcAft>
              <a:buFont typeface="Wingdings" panose="05000000000000000000" pitchFamily="2" charset="2"/>
              <a:buChar char="q"/>
            </a:pPr>
            <a:r>
              <a:rPr lang="en-US" sz="1400" dirty="0">
                <a:solidFill>
                  <a:srgbClr val="111111"/>
                </a:solidFill>
                <a:latin typeface="Lato" panose="020B0604020202020204" charset="0"/>
                <a:ea typeface="Arial"/>
                <a:cs typeface="Arial"/>
                <a:sym typeface="Arial"/>
              </a:rPr>
              <a:t> Giving the decision making power to the device</a:t>
            </a:r>
          </a:p>
          <a:p>
            <a:pPr lvl="0">
              <a:lnSpc>
                <a:spcPct val="150000"/>
              </a:lnSpc>
              <a:spcBef>
                <a:spcPts val="1000"/>
              </a:spcBef>
              <a:spcAft>
                <a:spcPts val="0"/>
              </a:spcAft>
              <a:buFont typeface="Wingdings" panose="05000000000000000000" pitchFamily="2" charset="2"/>
              <a:buChar char="q"/>
            </a:pPr>
            <a:r>
              <a:rPr lang="en-US" sz="1400" dirty="0">
                <a:solidFill>
                  <a:srgbClr val="111111"/>
                </a:solidFill>
                <a:latin typeface="Lato" panose="020B0604020202020204" charset="0"/>
                <a:ea typeface="Arial"/>
                <a:cs typeface="Arial"/>
                <a:sym typeface="Arial"/>
              </a:rPr>
              <a:t>Reduce latency </a:t>
            </a:r>
          </a:p>
          <a:p>
            <a:pPr lvl="0">
              <a:lnSpc>
                <a:spcPct val="150000"/>
              </a:lnSpc>
              <a:spcBef>
                <a:spcPts val="1000"/>
              </a:spcBef>
              <a:spcAft>
                <a:spcPts val="0"/>
              </a:spcAft>
              <a:buFont typeface="Wingdings" panose="05000000000000000000" pitchFamily="2" charset="2"/>
              <a:buChar char="q"/>
            </a:pPr>
            <a:r>
              <a:rPr lang="en-US" sz="1400" dirty="0">
                <a:solidFill>
                  <a:srgbClr val="111111"/>
                </a:solidFill>
                <a:latin typeface="Lato" panose="020B0604020202020204" charset="0"/>
                <a:ea typeface="Arial"/>
                <a:cs typeface="Arial"/>
                <a:sym typeface="Arial"/>
              </a:rPr>
              <a:t> Low scalability of data</a:t>
            </a:r>
            <a:endParaRPr sz="1400" dirty="0">
              <a:solidFill>
                <a:srgbClr val="111111"/>
              </a:solidFill>
              <a:highlight>
                <a:srgbClr val="FFFFFF"/>
              </a:highlight>
              <a:latin typeface="Lato" panose="020B0604020202020204" charset="0"/>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79F303-C806-4293-BC5E-C868E80D5953}"/>
              </a:ext>
            </a:extLst>
          </p:cNvPr>
          <p:cNvPicPr>
            <a:picLocks noChangeAspect="1"/>
          </p:cNvPicPr>
          <p:nvPr/>
        </p:nvPicPr>
        <p:blipFill>
          <a:blip r:embed="rId2"/>
          <a:stretch>
            <a:fillRect/>
          </a:stretch>
        </p:blipFill>
        <p:spPr>
          <a:xfrm>
            <a:off x="1541721" y="1122067"/>
            <a:ext cx="2828260" cy="3601114"/>
          </a:xfrm>
          <a:prstGeom prst="rect">
            <a:avLst/>
          </a:prstGeom>
          <a:ln w="19050">
            <a:solidFill>
              <a:schemeClr val="accent1">
                <a:lumMod val="75000"/>
              </a:schemeClr>
            </a:solidFill>
          </a:ln>
        </p:spPr>
      </p:pic>
      <p:pic>
        <p:nvPicPr>
          <p:cNvPr id="6" name="Picture 5">
            <a:extLst>
              <a:ext uri="{FF2B5EF4-FFF2-40B4-BE49-F238E27FC236}">
                <a16:creationId xmlns:a16="http://schemas.microsoft.com/office/drawing/2014/main" id="{374A44B4-AB01-4570-8E0B-406C2D0B53E3}"/>
              </a:ext>
            </a:extLst>
          </p:cNvPr>
          <p:cNvPicPr>
            <a:picLocks noChangeAspect="1"/>
          </p:cNvPicPr>
          <p:nvPr/>
        </p:nvPicPr>
        <p:blipFill>
          <a:blip r:embed="rId3"/>
          <a:stretch>
            <a:fillRect/>
          </a:stretch>
        </p:blipFill>
        <p:spPr>
          <a:xfrm>
            <a:off x="5518297" y="1122067"/>
            <a:ext cx="2998381" cy="3601114"/>
          </a:xfrm>
          <a:prstGeom prst="rect">
            <a:avLst/>
          </a:prstGeom>
          <a:ln w="19050">
            <a:solidFill>
              <a:schemeClr val="accent1">
                <a:lumMod val="75000"/>
              </a:schemeClr>
            </a:solidFill>
          </a:ln>
        </p:spPr>
      </p:pic>
      <p:sp>
        <p:nvSpPr>
          <p:cNvPr id="7" name="TextBox 6">
            <a:extLst>
              <a:ext uri="{FF2B5EF4-FFF2-40B4-BE49-F238E27FC236}">
                <a16:creationId xmlns:a16="http://schemas.microsoft.com/office/drawing/2014/main" id="{FBD27FAB-F7ED-4ED9-BBFB-8106DC87C282}"/>
              </a:ext>
            </a:extLst>
          </p:cNvPr>
          <p:cNvSpPr txBox="1"/>
          <p:nvPr/>
        </p:nvSpPr>
        <p:spPr>
          <a:xfrm>
            <a:off x="1392865" y="244549"/>
            <a:ext cx="5954233" cy="553998"/>
          </a:xfrm>
          <a:prstGeom prst="rect">
            <a:avLst/>
          </a:prstGeom>
          <a:noFill/>
        </p:spPr>
        <p:txBody>
          <a:bodyPr wrap="square" rtlCol="0">
            <a:spAutoFit/>
          </a:bodyPr>
          <a:lstStyle/>
          <a:p>
            <a:r>
              <a:rPr lang="en-US" sz="3000" dirty="0">
                <a:solidFill>
                  <a:schemeClr val="accent1">
                    <a:lumMod val="75000"/>
                  </a:schemeClr>
                </a:solidFill>
                <a:latin typeface="Lato" panose="020B0604020202020204" charset="0"/>
              </a:rPr>
              <a:t>Example :Without Edge Analytics</a:t>
            </a:r>
          </a:p>
        </p:txBody>
      </p:sp>
      <p:sp>
        <p:nvSpPr>
          <p:cNvPr id="8" name="Arrow: Right 7">
            <a:extLst>
              <a:ext uri="{FF2B5EF4-FFF2-40B4-BE49-F238E27FC236}">
                <a16:creationId xmlns:a16="http://schemas.microsoft.com/office/drawing/2014/main" id="{7EA5C13F-1B53-4576-B52A-7CE38C039808}"/>
              </a:ext>
            </a:extLst>
          </p:cNvPr>
          <p:cNvSpPr/>
          <p:nvPr/>
        </p:nvSpPr>
        <p:spPr>
          <a:xfrm>
            <a:off x="4572000" y="2296633"/>
            <a:ext cx="797442" cy="701748"/>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00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1070704" y="184742"/>
            <a:ext cx="7514035" cy="1314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accent1">
                    <a:lumMod val="75000"/>
                  </a:schemeClr>
                </a:solidFill>
                <a:latin typeface="Lato" panose="020B0604020202020204" charset="0"/>
              </a:rPr>
              <a:t> Stage 4: C</a:t>
            </a:r>
            <a:r>
              <a:rPr lang="en-US" dirty="0">
                <a:solidFill>
                  <a:schemeClr val="accent1">
                    <a:lumMod val="75000"/>
                  </a:schemeClr>
                </a:solidFill>
                <a:latin typeface="Lato" panose="020B0604020202020204" charset="0"/>
              </a:rPr>
              <a:t>l</a:t>
            </a:r>
            <a:r>
              <a:rPr lang="en" dirty="0">
                <a:solidFill>
                  <a:schemeClr val="accent1">
                    <a:lumMod val="75000"/>
                  </a:schemeClr>
                </a:solidFill>
                <a:latin typeface="Lato" panose="020B0604020202020204" charset="0"/>
              </a:rPr>
              <a:t>o</a:t>
            </a:r>
            <a:r>
              <a:rPr lang="en-US" dirty="0">
                <a:solidFill>
                  <a:schemeClr val="accent1">
                    <a:lumMod val="75000"/>
                  </a:schemeClr>
                </a:solidFill>
                <a:latin typeface="Lato" panose="020B0604020202020204" charset="0"/>
              </a:rPr>
              <a:t>u</a:t>
            </a:r>
            <a:r>
              <a:rPr lang="en" dirty="0">
                <a:solidFill>
                  <a:schemeClr val="accent1">
                    <a:lumMod val="75000"/>
                  </a:schemeClr>
                </a:solidFill>
                <a:latin typeface="Lato" panose="020B0604020202020204" charset="0"/>
              </a:rPr>
              <a:t>d </a:t>
            </a:r>
            <a:r>
              <a:rPr lang="en-US" dirty="0">
                <a:solidFill>
                  <a:schemeClr val="accent1">
                    <a:lumMod val="75000"/>
                  </a:schemeClr>
                </a:solidFill>
                <a:latin typeface="Lato" panose="020B0604020202020204" charset="0"/>
              </a:rPr>
              <a:t>storage and analytics</a:t>
            </a:r>
            <a:endParaRPr dirty="0">
              <a:solidFill>
                <a:schemeClr val="accent1">
                  <a:lumMod val="75000"/>
                </a:schemeClr>
              </a:solidFill>
              <a:latin typeface="Lato" panose="020B0604020202020204" charset="0"/>
            </a:endParaRPr>
          </a:p>
        </p:txBody>
      </p:sp>
      <p:sp>
        <p:nvSpPr>
          <p:cNvPr id="196" name="Google Shape;196;p29"/>
          <p:cNvSpPr txBox="1">
            <a:spLocks noGrp="1"/>
          </p:cNvSpPr>
          <p:nvPr>
            <p:ph idx="1"/>
          </p:nvPr>
        </p:nvSpPr>
        <p:spPr>
          <a:xfrm>
            <a:off x="843517" y="957375"/>
            <a:ext cx="4781700" cy="2910600"/>
          </a:xfrm>
          <a:prstGeom prst="rect">
            <a:avLst/>
          </a:prstGeom>
        </p:spPr>
        <p:txBody>
          <a:bodyPr spcFirstLastPara="1" wrap="square" lIns="91425" tIns="45700" rIns="91425" bIns="45700" anchor="t" anchorCtr="0">
            <a:noAutofit/>
          </a:bodyPr>
          <a:lstStyle/>
          <a:p>
            <a:pPr marL="0" lvl="0" indent="0" algn="just">
              <a:spcBef>
                <a:spcPts val="1000"/>
              </a:spcBef>
              <a:spcAft>
                <a:spcPts val="0"/>
              </a:spcAft>
              <a:buNone/>
            </a:pPr>
            <a:r>
              <a:rPr lang="en-US" sz="1400" dirty="0">
                <a:solidFill>
                  <a:srgbClr val="222222"/>
                </a:solidFill>
                <a:latin typeface="Lato" panose="020B0604020202020204" charset="0"/>
              </a:rPr>
              <a:t>Data that needs more in-depth processing, and where feedback doesn't have to be immediate, gets forwarded to physical data center or cloud-based systems, where more powerful IT systems can analyze, manage, and securely store the data. </a:t>
            </a:r>
          </a:p>
          <a:p>
            <a:pPr marL="0" lvl="0" indent="0" algn="just">
              <a:spcBef>
                <a:spcPts val="1000"/>
              </a:spcBef>
              <a:spcAft>
                <a:spcPts val="0"/>
              </a:spcAft>
              <a:buNone/>
            </a:pPr>
            <a:r>
              <a:rPr lang="en-US" sz="1400" dirty="0">
                <a:solidFill>
                  <a:srgbClr val="222222"/>
                </a:solidFill>
                <a:latin typeface="Lato" panose="020B0604020202020204" charset="0"/>
              </a:rPr>
              <a:t>They are available as cloud based and standalone platforms and are available from many companies -large and small.</a:t>
            </a:r>
          </a:p>
          <a:p>
            <a:pPr marL="0" lvl="0" indent="0" algn="just">
              <a:spcBef>
                <a:spcPts val="1000"/>
              </a:spcBef>
              <a:spcAft>
                <a:spcPts val="0"/>
              </a:spcAft>
              <a:buNone/>
            </a:pPr>
            <a:r>
              <a:rPr lang="en-US" sz="1400" dirty="0">
                <a:solidFill>
                  <a:srgbClr val="222222"/>
                </a:solidFill>
                <a:latin typeface="Lato" panose="020B0604020202020204" charset="0"/>
              </a:rPr>
              <a:t>Examples</a:t>
            </a:r>
          </a:p>
          <a:p>
            <a:pPr algn="just">
              <a:spcBef>
                <a:spcPts val="1000"/>
              </a:spcBef>
              <a:spcAft>
                <a:spcPts val="0"/>
              </a:spcAft>
              <a:buFont typeface="Wingdings" panose="05000000000000000000" pitchFamily="2" charset="2"/>
              <a:buChar char="q"/>
            </a:pPr>
            <a:r>
              <a:rPr lang="en-US" sz="1400" dirty="0">
                <a:solidFill>
                  <a:srgbClr val="222222"/>
                </a:solidFill>
                <a:latin typeface="Lato" panose="020B0604020202020204" charset="0"/>
              </a:rPr>
              <a:t>Amazon Web services (AWS)</a:t>
            </a:r>
          </a:p>
          <a:p>
            <a:pPr algn="just">
              <a:spcBef>
                <a:spcPts val="1000"/>
              </a:spcBef>
              <a:spcAft>
                <a:spcPts val="0"/>
              </a:spcAft>
              <a:buFont typeface="Wingdings" panose="05000000000000000000" pitchFamily="2" charset="2"/>
              <a:buChar char="q"/>
            </a:pPr>
            <a:r>
              <a:rPr lang="en-US" sz="1400" dirty="0">
                <a:solidFill>
                  <a:srgbClr val="222222"/>
                </a:solidFill>
                <a:latin typeface="Lato" panose="020B0604020202020204" charset="0"/>
              </a:rPr>
              <a:t>IBM Watson Bluemix</a:t>
            </a:r>
          </a:p>
          <a:p>
            <a:pPr algn="just">
              <a:spcBef>
                <a:spcPts val="1000"/>
              </a:spcBef>
              <a:spcAft>
                <a:spcPts val="0"/>
              </a:spcAft>
              <a:buFont typeface="Wingdings" panose="05000000000000000000" pitchFamily="2" charset="2"/>
              <a:buChar char="q"/>
            </a:pPr>
            <a:r>
              <a:rPr lang="en-US" sz="1400" dirty="0">
                <a:solidFill>
                  <a:srgbClr val="222222"/>
                </a:solidFill>
                <a:latin typeface="Lato" panose="020B0604020202020204" charset="0"/>
              </a:rPr>
              <a:t>Microsoft Azure</a:t>
            </a:r>
          </a:p>
          <a:p>
            <a:pPr algn="just">
              <a:spcBef>
                <a:spcPts val="1000"/>
              </a:spcBef>
              <a:spcAft>
                <a:spcPts val="0"/>
              </a:spcAft>
              <a:buFont typeface="Wingdings" panose="05000000000000000000" pitchFamily="2" charset="2"/>
              <a:buChar char="q"/>
            </a:pPr>
            <a:r>
              <a:rPr lang="en-US" sz="1400" dirty="0">
                <a:solidFill>
                  <a:srgbClr val="222222"/>
                </a:solidFill>
                <a:latin typeface="Lato" panose="020B0604020202020204" charset="0"/>
              </a:rPr>
              <a:t>Thing Worx</a:t>
            </a:r>
          </a:p>
          <a:p>
            <a:pPr marL="0" lvl="0" indent="0" algn="just" rtl="0">
              <a:spcBef>
                <a:spcPts val="1000"/>
              </a:spcBef>
              <a:spcAft>
                <a:spcPts val="0"/>
              </a:spcAft>
              <a:buNone/>
            </a:pPr>
            <a:endParaRPr sz="1400" dirty="0">
              <a:solidFill>
                <a:srgbClr val="222222"/>
              </a:solidFill>
              <a:highlight>
                <a:srgbClr val="FFFFFF"/>
              </a:highlight>
              <a:latin typeface="Lato" panose="020B0604020202020204" charset="0"/>
            </a:endParaRPr>
          </a:p>
        </p:txBody>
      </p:sp>
      <p:pic>
        <p:nvPicPr>
          <p:cNvPr id="197" name="Google Shape;197;p29"/>
          <p:cNvPicPr preferRelativeResize="0"/>
          <p:nvPr/>
        </p:nvPicPr>
        <p:blipFill>
          <a:blip r:embed="rId3">
            <a:alphaModFix/>
          </a:blip>
          <a:stretch>
            <a:fillRect/>
          </a:stretch>
        </p:blipFill>
        <p:spPr>
          <a:xfrm>
            <a:off x="5625217" y="1119712"/>
            <a:ext cx="3447900" cy="34097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765860" y="0"/>
            <a:ext cx="6347700" cy="99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rgbClr val="000000"/>
              </a:buClr>
              <a:buSzPts val="1100"/>
              <a:buFont typeface="Arial"/>
              <a:buNone/>
            </a:pPr>
            <a:r>
              <a:rPr lang="en-US" sz="2500" b="0" dirty="0">
                <a:solidFill>
                  <a:schemeClr val="accent1">
                    <a:lumMod val="75000"/>
                  </a:schemeClr>
                </a:solidFill>
                <a:latin typeface="Lato" panose="020B0604020202020204" charset="0"/>
                <a:ea typeface="Raleway Black"/>
                <a:cs typeface="Raleway Black"/>
                <a:sym typeface="Raleway Black"/>
              </a:rPr>
              <a:t>       Pros and Cons</a:t>
            </a:r>
            <a:endParaRPr sz="2500" b="0" dirty="0">
              <a:solidFill>
                <a:schemeClr val="accent1">
                  <a:lumMod val="75000"/>
                </a:schemeClr>
              </a:solidFill>
              <a:latin typeface="Lato" panose="020B0604020202020204" charset="0"/>
              <a:ea typeface="Raleway Black"/>
              <a:cs typeface="Raleway Black"/>
              <a:sym typeface="Raleway Black"/>
            </a:endParaRPr>
          </a:p>
        </p:txBody>
      </p:sp>
      <p:sp>
        <p:nvSpPr>
          <p:cNvPr id="209" name="Google Shape;209;p31"/>
          <p:cNvSpPr txBox="1">
            <a:spLocks noGrp="1"/>
          </p:cNvSpPr>
          <p:nvPr>
            <p:ph idx="1"/>
          </p:nvPr>
        </p:nvSpPr>
        <p:spPr>
          <a:xfrm>
            <a:off x="1013637" y="539100"/>
            <a:ext cx="6347700" cy="4065300"/>
          </a:xfrm>
          <a:prstGeom prst="rect">
            <a:avLst/>
          </a:prstGeom>
          <a:noFill/>
          <a:ln>
            <a:noFill/>
          </a:ln>
        </p:spPr>
        <p:txBody>
          <a:bodyPr spcFirstLastPara="1" wrap="square" lIns="91425" tIns="45700" rIns="91425" bIns="45700" anchor="t" anchorCtr="0">
            <a:noAutofit/>
          </a:bodyPr>
          <a:lstStyle/>
          <a:p>
            <a:pPr marL="457200" indent="0">
              <a:lnSpc>
                <a:spcPct val="115000"/>
              </a:lnSpc>
              <a:spcBef>
                <a:spcPts val="1800"/>
              </a:spcBef>
              <a:spcAft>
                <a:spcPts val="0"/>
              </a:spcAft>
              <a:buNone/>
            </a:pPr>
            <a:r>
              <a:rPr lang="en-US" sz="1300" dirty="0">
                <a:solidFill>
                  <a:schemeClr val="accent1">
                    <a:lumMod val="75000"/>
                  </a:schemeClr>
                </a:solidFill>
                <a:latin typeface="Lato" panose="020B0604020202020204" charset="0"/>
              </a:rPr>
              <a:t>PROS</a:t>
            </a:r>
          </a:p>
          <a:p>
            <a:pPr marL="742950" indent="-285750">
              <a:lnSpc>
                <a:spcPct val="115000"/>
              </a:lnSpc>
              <a:spcBef>
                <a:spcPts val="1800"/>
              </a:spcBef>
              <a:spcAft>
                <a:spcPts val="0"/>
              </a:spcAft>
              <a:buFont typeface="Wingdings" panose="05000000000000000000" pitchFamily="2" charset="2"/>
              <a:buChar char="q"/>
            </a:pPr>
            <a:r>
              <a:rPr lang="en-US" sz="1300" dirty="0">
                <a:latin typeface="Lato" panose="020B0604020202020204" charset="0"/>
              </a:rPr>
              <a:t>Easy access of information</a:t>
            </a:r>
          </a:p>
          <a:p>
            <a:pPr marL="742950" indent="-285750">
              <a:lnSpc>
                <a:spcPct val="115000"/>
              </a:lnSpc>
              <a:spcBef>
                <a:spcPts val="1800"/>
              </a:spcBef>
              <a:spcAft>
                <a:spcPts val="0"/>
              </a:spcAft>
              <a:buFont typeface="Wingdings" panose="05000000000000000000" pitchFamily="2" charset="2"/>
              <a:buChar char="q"/>
            </a:pPr>
            <a:r>
              <a:rPr lang="en-US" sz="1300" dirty="0">
                <a:latin typeface="Lato" panose="020B0604020202020204" charset="0"/>
              </a:rPr>
              <a:t>Communication between devices is more transparent and easy.</a:t>
            </a:r>
          </a:p>
          <a:p>
            <a:pPr marL="742950" indent="-285750">
              <a:lnSpc>
                <a:spcPct val="115000"/>
              </a:lnSpc>
              <a:spcBef>
                <a:spcPts val="1800"/>
              </a:spcBef>
              <a:spcAft>
                <a:spcPts val="0"/>
              </a:spcAft>
              <a:buFont typeface="Wingdings" panose="05000000000000000000" pitchFamily="2" charset="2"/>
              <a:buChar char="q"/>
            </a:pPr>
            <a:r>
              <a:rPr lang="en-US" sz="1300" dirty="0">
                <a:latin typeface="Lato" panose="020B0604020202020204" charset="0"/>
              </a:rPr>
              <a:t>Reduces both time and money</a:t>
            </a:r>
          </a:p>
          <a:p>
            <a:pPr marL="742950" indent="-285750">
              <a:lnSpc>
                <a:spcPct val="115000"/>
              </a:lnSpc>
              <a:spcBef>
                <a:spcPts val="1800"/>
              </a:spcBef>
              <a:spcAft>
                <a:spcPts val="0"/>
              </a:spcAft>
              <a:buFont typeface="Wingdings" panose="05000000000000000000" pitchFamily="2" charset="2"/>
              <a:buChar char="q"/>
            </a:pPr>
            <a:r>
              <a:rPr lang="en-US" sz="1300" dirty="0">
                <a:latin typeface="Lato" panose="020B0604020202020204" charset="0"/>
              </a:rPr>
              <a:t>Increased efficiency</a:t>
            </a:r>
          </a:p>
          <a:p>
            <a:pPr marL="457200" indent="0">
              <a:lnSpc>
                <a:spcPct val="115000"/>
              </a:lnSpc>
              <a:spcBef>
                <a:spcPts val="1800"/>
              </a:spcBef>
              <a:spcAft>
                <a:spcPts val="0"/>
              </a:spcAft>
              <a:buNone/>
            </a:pPr>
            <a:r>
              <a:rPr lang="en-US" sz="1300" dirty="0">
                <a:solidFill>
                  <a:schemeClr val="accent1">
                    <a:lumMod val="75000"/>
                  </a:schemeClr>
                </a:solidFill>
                <a:latin typeface="Lato" panose="020B0604020202020204" charset="0"/>
              </a:rPr>
              <a:t>CONS</a:t>
            </a:r>
          </a:p>
          <a:p>
            <a:pPr marL="742950" indent="-285750">
              <a:lnSpc>
                <a:spcPct val="115000"/>
              </a:lnSpc>
              <a:spcBef>
                <a:spcPts val="1800"/>
              </a:spcBef>
              <a:spcAft>
                <a:spcPts val="0"/>
              </a:spcAft>
              <a:buFont typeface="Wingdings" panose="05000000000000000000" pitchFamily="2" charset="2"/>
              <a:buChar char="q"/>
            </a:pPr>
            <a:r>
              <a:rPr lang="en-US" sz="1300" dirty="0">
                <a:latin typeface="Lato" panose="020B0604020202020204" charset="0"/>
              </a:rPr>
              <a:t>Compatibility</a:t>
            </a:r>
          </a:p>
          <a:p>
            <a:pPr marL="742950" indent="-285750">
              <a:lnSpc>
                <a:spcPct val="115000"/>
              </a:lnSpc>
              <a:spcBef>
                <a:spcPts val="1800"/>
              </a:spcBef>
              <a:spcAft>
                <a:spcPts val="0"/>
              </a:spcAft>
              <a:buFont typeface="Wingdings" panose="05000000000000000000" pitchFamily="2" charset="2"/>
              <a:buChar char="q"/>
            </a:pPr>
            <a:r>
              <a:rPr lang="en-US" sz="1300" dirty="0">
                <a:latin typeface="Lato" panose="020B0604020202020204" charset="0"/>
              </a:rPr>
              <a:t>Complexity</a:t>
            </a:r>
          </a:p>
          <a:p>
            <a:pPr marL="742950" indent="-285750">
              <a:lnSpc>
                <a:spcPct val="115000"/>
              </a:lnSpc>
              <a:spcBef>
                <a:spcPts val="1800"/>
              </a:spcBef>
              <a:spcAft>
                <a:spcPts val="0"/>
              </a:spcAft>
              <a:buFont typeface="Wingdings" panose="05000000000000000000" pitchFamily="2" charset="2"/>
              <a:buChar char="q"/>
            </a:pPr>
            <a:r>
              <a:rPr lang="en-US" sz="1300" dirty="0">
                <a:latin typeface="Lato" panose="020B0604020202020204" charset="0"/>
              </a:rPr>
              <a:t>Privacy and Security</a:t>
            </a:r>
            <a:endParaRPr sz="1300" dirty="0">
              <a:latin typeface="Lato" panose="020B06040202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2"/>
          <p:cNvSpPr txBox="1">
            <a:spLocks noGrp="1"/>
          </p:cNvSpPr>
          <p:nvPr>
            <p:ph type="title"/>
          </p:nvPr>
        </p:nvSpPr>
        <p:spPr>
          <a:xfrm>
            <a:off x="457204" y="64806"/>
            <a:ext cx="8229600" cy="73263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7030A0"/>
              </a:buClr>
              <a:buSzPts val="4000"/>
              <a:buFont typeface="Trebuchet MS"/>
              <a:buNone/>
            </a:pPr>
            <a:r>
              <a:rPr lang="en" sz="2500" b="0" dirty="0">
                <a:solidFill>
                  <a:schemeClr val="accent1">
                    <a:lumMod val="75000"/>
                  </a:schemeClr>
                </a:solidFill>
                <a:latin typeface="Lato" panose="020B0604020202020204" charset="0"/>
                <a:ea typeface="Raleway Black"/>
                <a:cs typeface="Raleway Black"/>
                <a:sym typeface="Raleway Black"/>
              </a:rPr>
              <a:t>            Few Applications of IoT</a:t>
            </a:r>
            <a:endParaRPr sz="2500" b="0" dirty="0">
              <a:solidFill>
                <a:schemeClr val="accent1">
                  <a:lumMod val="75000"/>
                </a:schemeClr>
              </a:solidFill>
              <a:latin typeface="Lato" panose="020B0604020202020204" charset="0"/>
              <a:ea typeface="Raleway Black"/>
              <a:cs typeface="Raleway Black"/>
              <a:sym typeface="Raleway Black"/>
            </a:endParaRPr>
          </a:p>
        </p:txBody>
      </p:sp>
      <p:sp>
        <p:nvSpPr>
          <p:cNvPr id="214" name="Google Shape;214;p3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19</a:t>
            </a:fld>
            <a:endParaRPr/>
          </a:p>
        </p:txBody>
      </p:sp>
      <p:pic>
        <p:nvPicPr>
          <p:cNvPr id="215" name="Google Shape;215;p32"/>
          <p:cNvPicPr preferRelativeResize="0"/>
          <p:nvPr/>
        </p:nvPicPr>
        <p:blipFill rotWithShape="1">
          <a:blip r:embed="rId3">
            <a:alphaModFix/>
          </a:blip>
          <a:srcRect l="2239" t="14148" r="1919"/>
          <a:stretch/>
        </p:blipFill>
        <p:spPr>
          <a:xfrm>
            <a:off x="1456659" y="469307"/>
            <a:ext cx="7357731" cy="4588852"/>
          </a:xfrm>
          <a:prstGeom prst="round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571475" y="174847"/>
            <a:ext cx="8229600" cy="36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Trebuchet MS"/>
              <a:buNone/>
            </a:pPr>
            <a:r>
              <a:rPr lang="en" dirty="0">
                <a:solidFill>
                  <a:schemeClr val="accent1">
                    <a:lumMod val="75000"/>
                  </a:schemeClr>
                </a:solidFill>
                <a:latin typeface="Lato" panose="020B0604020202020204" charset="0"/>
              </a:rPr>
              <a:t>         Roadmap</a:t>
            </a:r>
            <a:endParaRPr dirty="0">
              <a:solidFill>
                <a:schemeClr val="accent1">
                  <a:lumMod val="75000"/>
                </a:schemeClr>
              </a:solidFill>
              <a:latin typeface="Lato" panose="020B0604020202020204" charset="0"/>
            </a:endParaRPr>
          </a:p>
        </p:txBody>
      </p:sp>
      <p:sp>
        <p:nvSpPr>
          <p:cNvPr id="100" name="Google Shape;100;p15"/>
          <p:cNvSpPr txBox="1">
            <a:spLocks noGrp="1"/>
          </p:cNvSpPr>
          <p:nvPr>
            <p:ph idx="1"/>
          </p:nvPr>
        </p:nvSpPr>
        <p:spPr>
          <a:xfrm>
            <a:off x="1134997" y="857100"/>
            <a:ext cx="8229600" cy="4286400"/>
          </a:xfrm>
          <a:prstGeom prst="rect">
            <a:avLst/>
          </a:prstGeom>
          <a:noFill/>
          <a:ln>
            <a:noFill/>
          </a:ln>
        </p:spPr>
        <p:txBody>
          <a:bodyPr spcFirstLastPara="1" wrap="square" lIns="91425" tIns="45700" rIns="91425" bIns="45700" anchor="t" anchorCtr="0">
            <a:noAutofit/>
          </a:bodyPr>
          <a:lstStyle/>
          <a:p>
            <a:pPr marL="480060" lvl="0" indent="-342900" algn="just" rtl="0">
              <a:lnSpc>
                <a:spcPct val="150000"/>
              </a:lnSpc>
              <a:spcBef>
                <a:spcPts val="0"/>
              </a:spcBef>
              <a:spcAft>
                <a:spcPts val="0"/>
              </a:spcAft>
              <a:buSzPts val="1440"/>
              <a:buFont typeface="Wingdings" panose="05000000000000000000" pitchFamily="2" charset="2"/>
              <a:buChar char="q"/>
            </a:pPr>
            <a:r>
              <a:rPr lang="en" sz="2000" dirty="0">
                <a:latin typeface="Lato" panose="020B0604020202020204" charset="0"/>
              </a:rPr>
              <a:t>What is IOT?</a:t>
            </a:r>
          </a:p>
          <a:p>
            <a:pPr marL="480060" lvl="0" indent="-342900" algn="just" rtl="0">
              <a:lnSpc>
                <a:spcPct val="150000"/>
              </a:lnSpc>
              <a:spcBef>
                <a:spcPts val="0"/>
              </a:spcBef>
              <a:spcAft>
                <a:spcPts val="0"/>
              </a:spcAft>
              <a:buSzPts val="1440"/>
              <a:buFont typeface="Wingdings" panose="05000000000000000000" pitchFamily="2" charset="2"/>
              <a:buChar char="q"/>
            </a:pPr>
            <a:r>
              <a:rPr lang="en" sz="2000" dirty="0">
                <a:latin typeface="Lato" panose="020B0604020202020204" charset="0"/>
              </a:rPr>
              <a:t>N</a:t>
            </a:r>
            <a:r>
              <a:rPr lang="en-US" sz="2000" dirty="0">
                <a:latin typeface="Lato" panose="020B0604020202020204" charset="0"/>
              </a:rPr>
              <a:t>eed for IOT</a:t>
            </a:r>
            <a:endParaRPr sz="2000" dirty="0">
              <a:latin typeface="Lato" panose="020B0604020202020204" charset="0"/>
            </a:endParaRPr>
          </a:p>
          <a:p>
            <a:pPr marL="480060" lvl="0" indent="-342900" algn="just" rtl="0">
              <a:lnSpc>
                <a:spcPct val="150000"/>
              </a:lnSpc>
              <a:spcBef>
                <a:spcPts val="0"/>
              </a:spcBef>
              <a:spcAft>
                <a:spcPts val="0"/>
              </a:spcAft>
              <a:buSzPts val="1440"/>
              <a:buFont typeface="Wingdings" panose="05000000000000000000" pitchFamily="2" charset="2"/>
              <a:buChar char="q"/>
            </a:pPr>
            <a:r>
              <a:rPr lang="en" sz="2000" dirty="0">
                <a:latin typeface="Lato" panose="020B0604020202020204" charset="0"/>
              </a:rPr>
              <a:t>History of IOT</a:t>
            </a:r>
            <a:endParaRPr sz="2000" dirty="0">
              <a:latin typeface="Lato" panose="020B0604020202020204" charset="0"/>
            </a:endParaRPr>
          </a:p>
          <a:p>
            <a:pPr marL="480060" lvl="0" indent="-342900" algn="just" rtl="0">
              <a:lnSpc>
                <a:spcPct val="150000"/>
              </a:lnSpc>
              <a:spcBef>
                <a:spcPts val="0"/>
              </a:spcBef>
              <a:spcAft>
                <a:spcPts val="0"/>
              </a:spcAft>
              <a:buSzPts val="1440"/>
              <a:buFont typeface="Wingdings" panose="05000000000000000000" pitchFamily="2" charset="2"/>
              <a:buChar char="q"/>
            </a:pPr>
            <a:r>
              <a:rPr lang="en" sz="2000" dirty="0">
                <a:latin typeface="Lato" panose="020B0604020202020204" charset="0"/>
              </a:rPr>
              <a:t>How it works?</a:t>
            </a:r>
            <a:endParaRPr sz="2000" dirty="0">
              <a:latin typeface="Lato" panose="020B0604020202020204" charset="0"/>
            </a:endParaRPr>
          </a:p>
          <a:p>
            <a:pPr marL="480060" lvl="0" indent="-342900" algn="just" rtl="0">
              <a:lnSpc>
                <a:spcPct val="150000"/>
              </a:lnSpc>
              <a:spcBef>
                <a:spcPts val="0"/>
              </a:spcBef>
              <a:spcAft>
                <a:spcPts val="0"/>
              </a:spcAft>
              <a:buSzPts val="1440"/>
              <a:buFont typeface="Wingdings" panose="05000000000000000000" pitchFamily="2" charset="2"/>
              <a:buChar char="q"/>
            </a:pPr>
            <a:r>
              <a:rPr lang="en-US" sz="2000" dirty="0">
                <a:latin typeface="Lato" panose="020B0604020202020204" charset="0"/>
              </a:rPr>
              <a:t>Stages of IOT</a:t>
            </a:r>
          </a:p>
          <a:p>
            <a:pPr marL="480060" indent="-342900" algn="just">
              <a:lnSpc>
                <a:spcPct val="150000"/>
              </a:lnSpc>
              <a:spcBef>
                <a:spcPts val="0"/>
              </a:spcBef>
              <a:spcAft>
                <a:spcPts val="0"/>
              </a:spcAft>
              <a:buSzPts val="1440"/>
              <a:buFont typeface="Wingdings" panose="05000000000000000000" pitchFamily="2" charset="2"/>
              <a:buChar char="q"/>
            </a:pPr>
            <a:r>
              <a:rPr lang="en-US" sz="2000" dirty="0">
                <a:latin typeface="Lato" panose="020B0604020202020204" charset="0"/>
              </a:rPr>
              <a:t>Pros and Cons</a:t>
            </a:r>
          </a:p>
          <a:p>
            <a:pPr marL="480060" indent="-342900" algn="just">
              <a:lnSpc>
                <a:spcPct val="150000"/>
              </a:lnSpc>
              <a:spcBef>
                <a:spcPts val="0"/>
              </a:spcBef>
              <a:spcAft>
                <a:spcPts val="0"/>
              </a:spcAft>
              <a:buSzPts val="1440"/>
              <a:buFont typeface="Wingdings" panose="05000000000000000000" pitchFamily="2" charset="2"/>
              <a:buChar char="q"/>
            </a:pPr>
            <a:r>
              <a:rPr lang="en" sz="2000" dirty="0">
                <a:latin typeface="Lato" panose="020B0604020202020204" charset="0"/>
              </a:rPr>
              <a:t>Applications </a:t>
            </a:r>
            <a:endParaRPr sz="2000" dirty="0">
              <a:latin typeface="Lato" panose="020B0604020202020204" charset="0"/>
            </a:endParaRPr>
          </a:p>
          <a:p>
            <a:pPr marL="480060" lvl="0" indent="-342900" algn="just" rtl="0">
              <a:lnSpc>
                <a:spcPct val="150000"/>
              </a:lnSpc>
              <a:spcBef>
                <a:spcPts val="0"/>
              </a:spcBef>
              <a:spcAft>
                <a:spcPts val="0"/>
              </a:spcAft>
              <a:buSzPts val="1440"/>
              <a:buFont typeface="Wingdings" panose="05000000000000000000" pitchFamily="2" charset="2"/>
              <a:buChar char="q"/>
            </a:pPr>
            <a:r>
              <a:rPr lang="en" sz="2000" dirty="0">
                <a:latin typeface="Lato" panose="020B0604020202020204" charset="0"/>
              </a:rPr>
              <a:t>Hands-on (Websites)</a:t>
            </a:r>
            <a:endParaRPr sz="2000" dirty="0">
              <a:latin typeface="Lato" panose="020B0604020202020204" charset="0"/>
            </a:endParaRPr>
          </a:p>
        </p:txBody>
      </p:sp>
      <p:sp>
        <p:nvSpPr>
          <p:cNvPr id="101" name="Google Shape;101;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pic>
        <p:nvPicPr>
          <p:cNvPr id="5" name="Picture 4">
            <a:extLst>
              <a:ext uri="{FF2B5EF4-FFF2-40B4-BE49-F238E27FC236}">
                <a16:creationId xmlns:a16="http://schemas.microsoft.com/office/drawing/2014/main" id="{5F54DC82-D9F4-4FF9-BE86-6418CAC2698D}"/>
              </a:ext>
            </a:extLst>
          </p:cNvPr>
          <p:cNvPicPr>
            <a:picLocks noChangeAspect="1"/>
          </p:cNvPicPr>
          <p:nvPr/>
        </p:nvPicPr>
        <p:blipFill>
          <a:blip r:embed="rId3"/>
          <a:stretch>
            <a:fillRect/>
          </a:stretch>
        </p:blipFill>
        <p:spPr>
          <a:xfrm>
            <a:off x="5651469" y="469307"/>
            <a:ext cx="3149606" cy="4253024"/>
          </a:xfrm>
          <a:prstGeom prst="rect">
            <a:avLst/>
          </a:prstGeom>
          <a:ln w="19050">
            <a:solidFill>
              <a:schemeClr val="accent1">
                <a:lumMod val="75000"/>
              </a:schemeClr>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19895-73CD-4ED4-B81A-CDAF57B7C5DA}"/>
              </a:ext>
            </a:extLst>
          </p:cNvPr>
          <p:cNvSpPr txBox="1"/>
          <p:nvPr/>
        </p:nvSpPr>
        <p:spPr>
          <a:xfrm>
            <a:off x="2721935" y="233916"/>
            <a:ext cx="3232298" cy="461665"/>
          </a:xfrm>
          <a:prstGeom prst="rect">
            <a:avLst/>
          </a:prstGeom>
          <a:noFill/>
        </p:spPr>
        <p:txBody>
          <a:bodyPr wrap="square" rtlCol="0">
            <a:spAutoFit/>
          </a:bodyPr>
          <a:lstStyle/>
          <a:p>
            <a:r>
              <a:rPr lang="en-US" sz="2400" dirty="0">
                <a:solidFill>
                  <a:schemeClr val="accent1">
                    <a:lumMod val="75000"/>
                  </a:schemeClr>
                </a:solidFill>
                <a:latin typeface="Lato" panose="020B0604020202020204" charset="0"/>
              </a:rPr>
              <a:t>Demo</a:t>
            </a:r>
          </a:p>
        </p:txBody>
      </p:sp>
      <p:pic>
        <p:nvPicPr>
          <p:cNvPr id="3" name="WhatsApp Video 2019-04-09 at 8.06.22 AM">
            <a:hlinkClick r:id="" action="ppaction://media"/>
            <a:extLst>
              <a:ext uri="{FF2B5EF4-FFF2-40B4-BE49-F238E27FC236}">
                <a16:creationId xmlns:a16="http://schemas.microsoft.com/office/drawing/2014/main" id="{E309DAF4-0305-4AB4-B6C2-730953C323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95350"/>
            <a:ext cx="6096000" cy="3352800"/>
          </a:xfrm>
          <a:prstGeom prst="rect">
            <a:avLst/>
          </a:prstGeom>
          <a:ln w="28575">
            <a:solidFill>
              <a:schemeClr val="bg1">
                <a:lumMod val="50000"/>
              </a:schemeClr>
            </a:solidFill>
          </a:ln>
        </p:spPr>
      </p:pic>
    </p:spTree>
    <p:extLst>
      <p:ext uri="{BB962C8B-B14F-4D97-AF65-F5344CB8AC3E}">
        <p14:creationId xmlns:p14="http://schemas.microsoft.com/office/powerpoint/2010/main" val="173500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1063256" y="50504"/>
            <a:ext cx="7514035" cy="1314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solidFill>
                  <a:schemeClr val="accent1">
                    <a:lumMod val="75000"/>
                  </a:schemeClr>
                </a:solidFill>
                <a:latin typeface="Lato" panose="020B0604020202020204" charset="0"/>
              </a:rPr>
              <a:t>Ex 1 : IOT in daily life</a:t>
            </a:r>
            <a:endParaRPr dirty="0">
              <a:solidFill>
                <a:schemeClr val="accent1">
                  <a:lumMod val="75000"/>
                </a:schemeClr>
              </a:solidFill>
              <a:latin typeface="Lato" panose="020B060402020202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7D7E-1EBC-4620-B0A4-46EDA692C292}"/>
              </a:ext>
            </a:extLst>
          </p:cNvPr>
          <p:cNvSpPr>
            <a:spLocks noGrp="1"/>
          </p:cNvSpPr>
          <p:nvPr>
            <p:ph type="ctrTitle"/>
          </p:nvPr>
        </p:nvSpPr>
        <p:spPr>
          <a:xfrm>
            <a:off x="1356516" y="236354"/>
            <a:ext cx="6430967" cy="485404"/>
          </a:xfrm>
        </p:spPr>
        <p:txBody>
          <a:bodyPr>
            <a:normAutofit fontScale="90000"/>
          </a:bodyPr>
          <a:lstStyle/>
          <a:p>
            <a:pPr algn="l"/>
            <a:r>
              <a:rPr lang="en-US" dirty="0">
                <a:solidFill>
                  <a:schemeClr val="accent1">
                    <a:lumMod val="75000"/>
                  </a:schemeClr>
                </a:solidFill>
              </a:rPr>
              <a:t>  </a:t>
            </a:r>
            <a:r>
              <a:rPr lang="en-US" sz="3000" dirty="0">
                <a:solidFill>
                  <a:schemeClr val="accent1">
                    <a:lumMod val="75000"/>
                  </a:schemeClr>
                </a:solidFill>
                <a:latin typeface="Lato" panose="020B0604020202020204" charset="0"/>
              </a:rPr>
              <a:t>Ex 2 : IOT in emergency </a:t>
            </a:r>
            <a:endParaRPr lang="en-US" dirty="0">
              <a:solidFill>
                <a:schemeClr val="accent1">
                  <a:lumMod val="75000"/>
                </a:schemeClr>
              </a:solidFill>
            </a:endParaRPr>
          </a:p>
        </p:txBody>
      </p:sp>
    </p:spTree>
    <p:extLst>
      <p:ext uri="{BB962C8B-B14F-4D97-AF65-F5344CB8AC3E}">
        <p14:creationId xmlns:p14="http://schemas.microsoft.com/office/powerpoint/2010/main" val="1428474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53D-7227-4728-9E14-6FD9C17E237B}"/>
              </a:ext>
            </a:extLst>
          </p:cNvPr>
          <p:cNvSpPr>
            <a:spLocks noGrp="1"/>
          </p:cNvSpPr>
          <p:nvPr>
            <p:ph type="title"/>
          </p:nvPr>
        </p:nvSpPr>
        <p:spPr>
          <a:xfrm>
            <a:off x="1113233" y="0"/>
            <a:ext cx="7514035" cy="1314449"/>
          </a:xfrm>
        </p:spPr>
        <p:txBody>
          <a:bodyPr/>
          <a:lstStyle/>
          <a:p>
            <a:pPr algn="l"/>
            <a:r>
              <a:rPr lang="en-US" dirty="0">
                <a:solidFill>
                  <a:schemeClr val="accent1">
                    <a:lumMod val="75000"/>
                  </a:schemeClr>
                </a:solidFill>
                <a:latin typeface="Lato" panose="020B0604020202020204" charset="0"/>
              </a:rPr>
              <a:t>Hands-on</a:t>
            </a:r>
          </a:p>
        </p:txBody>
      </p:sp>
      <p:pic>
        <p:nvPicPr>
          <p:cNvPr id="5" name="Picture 4">
            <a:extLst>
              <a:ext uri="{FF2B5EF4-FFF2-40B4-BE49-F238E27FC236}">
                <a16:creationId xmlns:a16="http://schemas.microsoft.com/office/drawing/2014/main" id="{A3ECA2FF-5A0F-473D-BBD1-E3557D4BF597}"/>
              </a:ext>
            </a:extLst>
          </p:cNvPr>
          <p:cNvPicPr>
            <a:picLocks noChangeAspect="1"/>
          </p:cNvPicPr>
          <p:nvPr/>
        </p:nvPicPr>
        <p:blipFill rotWithShape="1">
          <a:blip r:embed="rId2"/>
          <a:srcRect l="15484" t="23948" r="11058" b="12248"/>
          <a:stretch/>
        </p:blipFill>
        <p:spPr>
          <a:xfrm>
            <a:off x="1214996" y="1606846"/>
            <a:ext cx="2169042" cy="990600"/>
          </a:xfrm>
          <a:prstGeom prst="rect">
            <a:avLst/>
          </a:prstGeom>
        </p:spPr>
      </p:pic>
      <p:pic>
        <p:nvPicPr>
          <p:cNvPr id="7" name="Picture 6">
            <a:extLst>
              <a:ext uri="{FF2B5EF4-FFF2-40B4-BE49-F238E27FC236}">
                <a16:creationId xmlns:a16="http://schemas.microsoft.com/office/drawing/2014/main" id="{4E49A92A-BD9B-4DFC-8808-53FA0606C4CA}"/>
              </a:ext>
            </a:extLst>
          </p:cNvPr>
          <p:cNvPicPr>
            <a:picLocks noChangeAspect="1"/>
          </p:cNvPicPr>
          <p:nvPr/>
        </p:nvPicPr>
        <p:blipFill rotWithShape="1">
          <a:blip r:embed="rId3"/>
          <a:srcRect l="3754" t="31385" r="5350" b="27966"/>
          <a:stretch/>
        </p:blipFill>
        <p:spPr>
          <a:xfrm>
            <a:off x="4870251" y="1258629"/>
            <a:ext cx="3636335" cy="1140341"/>
          </a:xfrm>
          <a:prstGeom prst="rect">
            <a:avLst/>
          </a:prstGeom>
        </p:spPr>
      </p:pic>
      <p:pic>
        <p:nvPicPr>
          <p:cNvPr id="8" name="Picture 7">
            <a:extLst>
              <a:ext uri="{FF2B5EF4-FFF2-40B4-BE49-F238E27FC236}">
                <a16:creationId xmlns:a16="http://schemas.microsoft.com/office/drawing/2014/main" id="{E3657B90-4BD4-4D2A-BC3B-7D2A4179CEFA}"/>
              </a:ext>
            </a:extLst>
          </p:cNvPr>
          <p:cNvPicPr>
            <a:picLocks noChangeAspect="1"/>
          </p:cNvPicPr>
          <p:nvPr/>
        </p:nvPicPr>
        <p:blipFill rotWithShape="1">
          <a:blip r:embed="rId4"/>
          <a:srcRect l="4960" t="-389" r="-4960" b="39988"/>
          <a:stretch/>
        </p:blipFill>
        <p:spPr>
          <a:xfrm>
            <a:off x="1214996" y="3360332"/>
            <a:ext cx="2286000" cy="659217"/>
          </a:xfrm>
          <a:prstGeom prst="rect">
            <a:avLst/>
          </a:prstGeom>
        </p:spPr>
      </p:pic>
      <p:pic>
        <p:nvPicPr>
          <p:cNvPr id="9" name="Picture 8">
            <a:extLst>
              <a:ext uri="{FF2B5EF4-FFF2-40B4-BE49-F238E27FC236}">
                <a16:creationId xmlns:a16="http://schemas.microsoft.com/office/drawing/2014/main" id="{919675CA-3383-416D-9B82-B7523139F06E}"/>
              </a:ext>
            </a:extLst>
          </p:cNvPr>
          <p:cNvPicPr>
            <a:picLocks noChangeAspect="1"/>
          </p:cNvPicPr>
          <p:nvPr/>
        </p:nvPicPr>
        <p:blipFill rotWithShape="1">
          <a:blip r:embed="rId5"/>
          <a:srcRect l="20419" r="18186" b="6367"/>
          <a:stretch/>
        </p:blipFill>
        <p:spPr>
          <a:xfrm>
            <a:off x="5284380" y="2717946"/>
            <a:ext cx="3508745" cy="2333850"/>
          </a:xfrm>
          <a:prstGeom prst="rect">
            <a:avLst/>
          </a:prstGeom>
        </p:spPr>
      </p:pic>
    </p:spTree>
    <p:extLst>
      <p:ext uri="{BB962C8B-B14F-4D97-AF65-F5344CB8AC3E}">
        <p14:creationId xmlns:p14="http://schemas.microsoft.com/office/powerpoint/2010/main" val="91863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1454315" y="159700"/>
            <a:ext cx="7514035" cy="13144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600"/>
              <a:buNone/>
            </a:pPr>
            <a:r>
              <a:rPr lang="en" sz="2500" dirty="0">
                <a:solidFill>
                  <a:schemeClr val="accent1">
                    <a:lumMod val="75000"/>
                  </a:schemeClr>
                </a:solidFill>
                <a:latin typeface="Lato" panose="020B0604020202020204" charset="0"/>
              </a:rPr>
              <a:t>Known so far</a:t>
            </a:r>
            <a:endParaRPr sz="2500" dirty="0">
              <a:solidFill>
                <a:schemeClr val="accent1">
                  <a:lumMod val="75000"/>
                </a:schemeClr>
              </a:solidFill>
              <a:latin typeface="Lato" panose="020B0604020202020204" charset="0"/>
            </a:endParaRPr>
          </a:p>
        </p:txBody>
      </p:sp>
      <p:pic>
        <p:nvPicPr>
          <p:cNvPr id="234" name="Google Shape;234;p35"/>
          <p:cNvPicPr preferRelativeResize="0"/>
          <p:nvPr/>
        </p:nvPicPr>
        <p:blipFill rotWithShape="1">
          <a:blip r:embed="rId3">
            <a:alphaModFix/>
          </a:blip>
          <a:srcRect/>
          <a:stretch/>
        </p:blipFill>
        <p:spPr>
          <a:xfrm>
            <a:off x="1376577" y="816924"/>
            <a:ext cx="7514036" cy="3824675"/>
          </a:xfrm>
          <a:prstGeom prst="rect">
            <a:avLst/>
          </a:prstGeom>
          <a:noFill/>
          <a:ln w="19050">
            <a:solidFill>
              <a:schemeClr val="accent1">
                <a:lumMod val="75000"/>
              </a:schemeClr>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357158" y="321453"/>
            <a:ext cx="8229600" cy="58165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4000"/>
              <a:buFont typeface="Trebuchet MS"/>
              <a:buNone/>
            </a:pPr>
            <a:r>
              <a:rPr lang="en" sz="3000"/>
              <a:t>References</a:t>
            </a:r>
            <a:endParaRPr sz="3000"/>
          </a:p>
        </p:txBody>
      </p:sp>
      <p:sp>
        <p:nvSpPr>
          <p:cNvPr id="240" name="Google Shape;240;p36"/>
          <p:cNvSpPr txBox="1">
            <a:spLocks noGrp="1"/>
          </p:cNvSpPr>
          <p:nvPr>
            <p:ph idx="1"/>
          </p:nvPr>
        </p:nvSpPr>
        <p:spPr>
          <a:xfrm>
            <a:off x="428596" y="964395"/>
            <a:ext cx="8715404" cy="3964809"/>
          </a:xfrm>
          <a:prstGeom prst="rect">
            <a:avLst/>
          </a:prstGeom>
          <a:noFill/>
          <a:ln>
            <a:noFill/>
          </a:ln>
        </p:spPr>
        <p:txBody>
          <a:bodyPr spcFirstLastPara="1" wrap="square" lIns="91425" tIns="45700" rIns="91425" bIns="45700" anchor="t" anchorCtr="0">
            <a:noAutofit/>
          </a:bodyPr>
          <a:lstStyle/>
          <a:p>
            <a:pPr marL="457200" lvl="0" indent="-320040" algn="l" rtl="0">
              <a:lnSpc>
                <a:spcPct val="150000"/>
              </a:lnSpc>
              <a:spcBef>
                <a:spcPts val="1000"/>
              </a:spcBef>
              <a:spcAft>
                <a:spcPts val="0"/>
              </a:spcAft>
              <a:buSzPts val="1440"/>
              <a:buChar char="❏"/>
            </a:pPr>
            <a:r>
              <a:rPr lang="en" u="sng">
                <a:solidFill>
                  <a:schemeClr val="hlink"/>
                </a:solidFill>
                <a:hlinkClick r:id="rId3"/>
              </a:rPr>
              <a:t>https://en.wikipedia.org/wiki/Internet_of_Things</a:t>
            </a:r>
            <a:endParaRPr/>
          </a:p>
          <a:p>
            <a:pPr marL="457200" lvl="0" indent="-320040" algn="l" rtl="0">
              <a:lnSpc>
                <a:spcPct val="150000"/>
              </a:lnSpc>
              <a:spcBef>
                <a:spcPts val="0"/>
              </a:spcBef>
              <a:spcAft>
                <a:spcPts val="0"/>
              </a:spcAft>
              <a:buSzPts val="1440"/>
              <a:buChar char="❏"/>
            </a:pPr>
            <a:r>
              <a:rPr lang="en" u="sng">
                <a:solidFill>
                  <a:schemeClr val="hlink"/>
                </a:solidFill>
                <a:hlinkClick r:id="rId4"/>
              </a:rPr>
              <a:t>https://internetofthingsagenda.techtarget.com/definition/Internet-of-Things-IoT</a:t>
            </a:r>
            <a:endParaRPr/>
          </a:p>
          <a:p>
            <a:pPr marL="457200" lvl="0" indent="-320040" algn="l" rtl="0">
              <a:lnSpc>
                <a:spcPct val="150000"/>
              </a:lnSpc>
              <a:spcBef>
                <a:spcPts val="0"/>
              </a:spcBef>
              <a:spcAft>
                <a:spcPts val="0"/>
              </a:spcAft>
              <a:buSzPts val="1440"/>
              <a:buChar char="❏"/>
            </a:pPr>
            <a:r>
              <a:rPr lang="en" u="sng">
                <a:solidFill>
                  <a:schemeClr val="hlink"/>
                </a:solidFill>
                <a:hlinkClick r:id="rId5"/>
              </a:rPr>
              <a:t>https://www.iotforall.com/what-is-iot-simple-explanation/</a:t>
            </a:r>
            <a:endParaRPr/>
          </a:p>
          <a:p>
            <a:pPr marL="457200" lvl="0" indent="-320040" algn="l" rtl="0">
              <a:lnSpc>
                <a:spcPct val="150000"/>
              </a:lnSpc>
              <a:spcBef>
                <a:spcPts val="0"/>
              </a:spcBef>
              <a:spcAft>
                <a:spcPts val="0"/>
              </a:spcAft>
              <a:buSzPts val="1440"/>
              <a:buChar char="❏"/>
            </a:pPr>
            <a:r>
              <a:rPr lang="en"/>
              <a:t>https://www.youtube.com/watch?v=Q3ur8wzzhBU</a:t>
            </a:r>
            <a:endParaRPr/>
          </a:p>
        </p:txBody>
      </p:sp>
      <p:sp>
        <p:nvSpPr>
          <p:cNvPr id="241" name="Google Shape;241;p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1220924" y="2076450"/>
            <a:ext cx="6347700" cy="99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t>                               Queries?</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428596" y="2250279"/>
            <a:ext cx="8229600" cy="58165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00FF"/>
              </a:buClr>
              <a:buSzPts val="4000"/>
              <a:buFont typeface="Trebuchet MS"/>
              <a:buNone/>
            </a:pPr>
            <a:r>
              <a:rPr lang="en" sz="3000" b="1"/>
              <a:t>THANK YOU</a:t>
            </a:r>
            <a:endParaRPr sz="3000"/>
          </a:p>
        </p:txBody>
      </p:sp>
      <p:sp>
        <p:nvSpPr>
          <p:cNvPr id="252" name="Google Shape;252;p3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140522" y="71149"/>
            <a:ext cx="8229600" cy="59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7030A0"/>
              </a:buClr>
              <a:buSzPts val="4000"/>
              <a:buFont typeface="Trebuchet MS"/>
              <a:buNone/>
            </a:pPr>
            <a:r>
              <a:rPr lang="en" sz="3000" dirty="0">
                <a:solidFill>
                  <a:schemeClr val="accent1">
                    <a:lumMod val="75000"/>
                  </a:schemeClr>
                </a:solidFill>
                <a:latin typeface="Lato" panose="020B0604020202020204" charset="0"/>
              </a:rPr>
              <a:t>               What is IoT?</a:t>
            </a:r>
            <a:endParaRPr sz="3000" dirty="0">
              <a:solidFill>
                <a:schemeClr val="accent1">
                  <a:lumMod val="75000"/>
                </a:schemeClr>
              </a:solidFill>
              <a:latin typeface="Lato" panose="020B0604020202020204" charset="0"/>
            </a:endParaRPr>
          </a:p>
        </p:txBody>
      </p:sp>
      <p:sp>
        <p:nvSpPr>
          <p:cNvPr id="107" name="Google Shape;107;p1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a:p>
        </p:txBody>
      </p:sp>
      <p:sp>
        <p:nvSpPr>
          <p:cNvPr id="109" name="Google Shape;109;p16"/>
          <p:cNvSpPr txBox="1"/>
          <p:nvPr/>
        </p:nvSpPr>
        <p:spPr>
          <a:xfrm>
            <a:off x="404037" y="915438"/>
            <a:ext cx="5089238" cy="3992400"/>
          </a:xfrm>
          <a:prstGeom prst="rect">
            <a:avLst/>
          </a:prstGeom>
          <a:noFill/>
          <a:ln>
            <a:noFill/>
          </a:ln>
        </p:spPr>
        <p:txBody>
          <a:bodyPr spcFirstLastPara="1" wrap="square" lIns="91425" tIns="91425" rIns="91425" bIns="91425" anchor="t" anchorCtr="0">
            <a:noAutofit/>
          </a:bodyPr>
          <a:lstStyle/>
          <a:p>
            <a:pPr marL="800100" lvl="0" indent="-342900" algn="just" rtl="0">
              <a:lnSpc>
                <a:spcPct val="150000"/>
              </a:lnSpc>
              <a:spcBef>
                <a:spcPts val="0"/>
              </a:spcBef>
              <a:spcAft>
                <a:spcPts val="0"/>
              </a:spcAft>
              <a:buClr>
                <a:srgbClr val="000000"/>
              </a:buClr>
              <a:buSzPts val="1440"/>
              <a:buFont typeface="Arial"/>
              <a:buNone/>
            </a:pPr>
            <a:r>
              <a:rPr lang="en" sz="1300" dirty="0">
                <a:latin typeface="Lato"/>
                <a:ea typeface="Lato"/>
                <a:cs typeface="Lato"/>
                <a:sym typeface="Lato"/>
              </a:rPr>
              <a:t>	</a:t>
            </a:r>
            <a:endParaRPr sz="1300" dirty="0">
              <a:latin typeface="Lato"/>
              <a:ea typeface="Lato"/>
              <a:cs typeface="Lato"/>
              <a:sym typeface="Lato"/>
            </a:endParaRPr>
          </a:p>
          <a:p>
            <a:pPr marL="342900" lvl="0" indent="-342900" algn="just" rtl="0">
              <a:lnSpc>
                <a:spcPct val="150000"/>
              </a:lnSpc>
              <a:spcBef>
                <a:spcPts val="0"/>
              </a:spcBef>
              <a:spcAft>
                <a:spcPts val="0"/>
              </a:spcAft>
              <a:buClr>
                <a:srgbClr val="000000"/>
              </a:buClr>
              <a:buSzPts val="1440"/>
              <a:buFont typeface="Arial"/>
              <a:buNone/>
            </a:pPr>
            <a:r>
              <a:rPr lang="en" sz="1300" dirty="0">
                <a:latin typeface="Lato"/>
                <a:ea typeface="Lato"/>
                <a:cs typeface="Lato"/>
                <a:sym typeface="Lato"/>
              </a:rPr>
              <a:t>            The Internet of Things (IoT) is the network of physical objects "things" embedded with electronics, software, sensors, and network connectivity, which enables these objects to collect and exchange data. </a:t>
            </a:r>
            <a:endParaRPr sz="1300" dirty="0">
              <a:latin typeface="Lato"/>
              <a:ea typeface="Lato"/>
              <a:cs typeface="Lato"/>
              <a:sym typeface="Lato"/>
            </a:endParaRPr>
          </a:p>
          <a:p>
            <a:pPr marL="342900" lvl="0" indent="-342900" algn="just" rtl="0">
              <a:lnSpc>
                <a:spcPct val="150000"/>
              </a:lnSpc>
              <a:spcBef>
                <a:spcPts val="1000"/>
              </a:spcBef>
              <a:spcAft>
                <a:spcPts val="0"/>
              </a:spcAft>
              <a:buClr>
                <a:srgbClr val="000000"/>
              </a:buClr>
              <a:buSzPts val="1440"/>
              <a:buFont typeface="Arial"/>
              <a:buNone/>
            </a:pPr>
            <a:r>
              <a:rPr lang="en" sz="1300" dirty="0">
                <a:latin typeface="Lato"/>
                <a:ea typeface="Lato"/>
                <a:cs typeface="Lato"/>
                <a:sym typeface="Lato"/>
              </a:rPr>
              <a:t>		    IoT allows objects to be sensed and controlled remotely across existing network infrastructure, creating opportunities for more direct integration between the physical world and computer-based systems, and resulting in improved efficiency, accuracy and economic benefit. </a:t>
            </a:r>
            <a:endParaRPr sz="1300" dirty="0">
              <a:latin typeface="Lato"/>
              <a:ea typeface="Lato"/>
              <a:cs typeface="Lato"/>
              <a:sym typeface="Lato"/>
            </a:endParaRPr>
          </a:p>
          <a:p>
            <a:pPr marL="342900" lvl="0" indent="-342900" algn="l" rtl="0">
              <a:lnSpc>
                <a:spcPct val="150000"/>
              </a:lnSpc>
              <a:spcBef>
                <a:spcPts val="1000"/>
              </a:spcBef>
              <a:spcAft>
                <a:spcPts val="0"/>
              </a:spcAft>
              <a:buClr>
                <a:srgbClr val="000000"/>
              </a:buClr>
              <a:buSzPts val="1440"/>
              <a:buFont typeface="Arial"/>
              <a:buNone/>
            </a:pPr>
            <a:r>
              <a:rPr lang="en" sz="1300" dirty="0">
                <a:latin typeface="Lato"/>
                <a:ea typeface="Lato"/>
                <a:cs typeface="Lato"/>
                <a:sym typeface="Lato"/>
              </a:rPr>
              <a:t>			</a:t>
            </a:r>
            <a:endParaRPr sz="1300" dirty="0">
              <a:latin typeface="Lato"/>
              <a:ea typeface="Lato"/>
              <a:cs typeface="Lato"/>
              <a:sym typeface="Lato"/>
            </a:endParaRPr>
          </a:p>
        </p:txBody>
      </p:sp>
      <p:pic>
        <p:nvPicPr>
          <p:cNvPr id="3" name="Picture 2">
            <a:extLst>
              <a:ext uri="{FF2B5EF4-FFF2-40B4-BE49-F238E27FC236}">
                <a16:creationId xmlns:a16="http://schemas.microsoft.com/office/drawing/2014/main" id="{67D91F54-CC43-4ADF-BF3B-3B19A5CFEC8A}"/>
              </a:ext>
            </a:extLst>
          </p:cNvPr>
          <p:cNvPicPr>
            <a:picLocks noChangeAspect="1"/>
          </p:cNvPicPr>
          <p:nvPr/>
        </p:nvPicPr>
        <p:blipFill rotWithShape="1">
          <a:blip r:embed="rId3"/>
          <a:srcRect l="58257" t="31619" r="13255" b="14431"/>
          <a:stretch/>
        </p:blipFill>
        <p:spPr>
          <a:xfrm>
            <a:off x="5932966" y="668148"/>
            <a:ext cx="3070511" cy="3903851"/>
          </a:xfrm>
          <a:prstGeom prst="roundRect">
            <a:avLst/>
          </a:prstGeom>
          <a:ln w="19050">
            <a:solidFill>
              <a:schemeClr val="accent1">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FDEE-74A7-4B44-A795-79C2535A9485}"/>
              </a:ext>
            </a:extLst>
          </p:cNvPr>
          <p:cNvSpPr>
            <a:spLocks noGrp="1"/>
          </p:cNvSpPr>
          <p:nvPr>
            <p:ph type="title"/>
          </p:nvPr>
        </p:nvSpPr>
        <p:spPr>
          <a:xfrm>
            <a:off x="358323" y="163478"/>
            <a:ext cx="7514035" cy="272458"/>
          </a:xfrm>
        </p:spPr>
        <p:txBody>
          <a:bodyPr>
            <a:noAutofit/>
          </a:bodyPr>
          <a:lstStyle/>
          <a:p>
            <a:r>
              <a:rPr lang="en-US" dirty="0">
                <a:solidFill>
                  <a:schemeClr val="accent1">
                    <a:lumMod val="75000"/>
                  </a:schemeClr>
                </a:solidFill>
                <a:latin typeface="Lato" panose="020B0604020202020204" charset="0"/>
              </a:rPr>
              <a:t>         Difference between things and devices</a:t>
            </a:r>
          </a:p>
        </p:txBody>
      </p:sp>
      <p:sp>
        <p:nvSpPr>
          <p:cNvPr id="3" name="Content Placeholder 2">
            <a:extLst>
              <a:ext uri="{FF2B5EF4-FFF2-40B4-BE49-F238E27FC236}">
                <a16:creationId xmlns:a16="http://schemas.microsoft.com/office/drawing/2014/main" id="{AB544BC4-B4D7-4A6E-BA6B-3542CF20078D}"/>
              </a:ext>
            </a:extLst>
          </p:cNvPr>
          <p:cNvSpPr>
            <a:spLocks noGrp="1"/>
          </p:cNvSpPr>
          <p:nvPr>
            <p:ph idx="1"/>
          </p:nvPr>
        </p:nvSpPr>
        <p:spPr>
          <a:xfrm>
            <a:off x="1177028" y="435936"/>
            <a:ext cx="7514035" cy="1010093"/>
          </a:xfrm>
        </p:spPr>
        <p:txBody>
          <a:bodyPr>
            <a:normAutofit fontScale="92500"/>
          </a:bodyPr>
          <a:lstStyle/>
          <a:p>
            <a:pPr marL="0" indent="0">
              <a:buNone/>
            </a:pPr>
            <a:r>
              <a:rPr lang="en-US" sz="1400" dirty="0">
                <a:latin typeface="Lato" panose="020B0604020202020204" charset="0"/>
              </a:rPr>
              <a:t>This is an example pf basic IOT architecture, the lightbulb is the thing and it contains a device inside that transforms it from a 'dumb thing' into a 'smart thing'. In addition, we have another smart thing which is the smart switch. It also has an internal device inside then wirelessly transmits the 'press' to the smart bulb over the selected IoT protocol of choice (ZigBee, Bluetooth, </a:t>
            </a:r>
            <a:r>
              <a:rPr lang="en-US" sz="1400" dirty="0" err="1">
                <a:latin typeface="Lato" panose="020B0604020202020204" charset="0"/>
              </a:rPr>
              <a:t>WiFi</a:t>
            </a:r>
            <a:r>
              <a:rPr lang="en-US" sz="1400" dirty="0">
                <a:latin typeface="Lato" panose="020B0604020202020204" charset="0"/>
              </a:rPr>
              <a:t>  etc.).</a:t>
            </a:r>
          </a:p>
        </p:txBody>
      </p:sp>
      <p:pic>
        <p:nvPicPr>
          <p:cNvPr id="5" name="Picture 4">
            <a:extLst>
              <a:ext uri="{FF2B5EF4-FFF2-40B4-BE49-F238E27FC236}">
                <a16:creationId xmlns:a16="http://schemas.microsoft.com/office/drawing/2014/main" id="{C724E69F-6877-4698-BE79-E7D8093311C0}"/>
              </a:ext>
            </a:extLst>
          </p:cNvPr>
          <p:cNvPicPr>
            <a:picLocks noChangeAspect="1"/>
          </p:cNvPicPr>
          <p:nvPr/>
        </p:nvPicPr>
        <p:blipFill rotWithShape="1">
          <a:blip r:embed="rId2"/>
          <a:srcRect l="20465" t="22312" r="21280" b="17296"/>
          <a:stretch/>
        </p:blipFill>
        <p:spPr>
          <a:xfrm>
            <a:off x="2041449" y="1640069"/>
            <a:ext cx="6113721" cy="3339953"/>
          </a:xfrm>
          <a:prstGeom prst="roundRect">
            <a:avLst/>
          </a:prstGeom>
          <a:ln w="19050">
            <a:solidFill>
              <a:schemeClr val="accent1">
                <a:lumMod val="75000"/>
              </a:schemeClr>
            </a:solidFill>
          </a:ln>
        </p:spPr>
      </p:pic>
    </p:spTree>
    <p:extLst>
      <p:ext uri="{BB962C8B-B14F-4D97-AF65-F5344CB8AC3E}">
        <p14:creationId xmlns:p14="http://schemas.microsoft.com/office/powerpoint/2010/main" val="319143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609600" y="123850"/>
            <a:ext cx="6347700" cy="58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600"/>
              <a:buNone/>
            </a:pPr>
            <a:r>
              <a:rPr lang="en" dirty="0">
                <a:solidFill>
                  <a:schemeClr val="accent1">
                    <a:lumMod val="75000"/>
                  </a:schemeClr>
                </a:solidFill>
                <a:latin typeface="Lato" panose="020B0604020202020204" charset="0"/>
              </a:rPr>
              <a:t>             Need for IOT</a:t>
            </a:r>
            <a:endParaRPr dirty="0">
              <a:solidFill>
                <a:schemeClr val="accent1">
                  <a:lumMod val="75000"/>
                </a:schemeClr>
              </a:solidFill>
              <a:latin typeface="Lato" panose="020B0604020202020204" charset="0"/>
            </a:endParaRPr>
          </a:p>
        </p:txBody>
      </p:sp>
      <p:pic>
        <p:nvPicPr>
          <p:cNvPr id="3" name="Picture 2">
            <a:extLst>
              <a:ext uri="{FF2B5EF4-FFF2-40B4-BE49-F238E27FC236}">
                <a16:creationId xmlns:a16="http://schemas.microsoft.com/office/drawing/2014/main" id="{1A8BA024-1B32-4A73-9B86-B76B1F66E237}"/>
              </a:ext>
            </a:extLst>
          </p:cNvPr>
          <p:cNvPicPr>
            <a:picLocks noChangeAspect="1"/>
          </p:cNvPicPr>
          <p:nvPr/>
        </p:nvPicPr>
        <p:blipFill rotWithShape="1">
          <a:blip r:embed="rId3"/>
          <a:srcRect r="7243"/>
          <a:stretch/>
        </p:blipFill>
        <p:spPr>
          <a:xfrm>
            <a:off x="1180215" y="914400"/>
            <a:ext cx="3317358" cy="3508743"/>
          </a:xfrm>
          <a:prstGeom prst="roundRect">
            <a:avLst/>
          </a:prstGeom>
        </p:spPr>
      </p:pic>
      <p:sp>
        <p:nvSpPr>
          <p:cNvPr id="4" name="Arrow: Right 3">
            <a:extLst>
              <a:ext uri="{FF2B5EF4-FFF2-40B4-BE49-F238E27FC236}">
                <a16:creationId xmlns:a16="http://schemas.microsoft.com/office/drawing/2014/main" id="{E2C41EBA-4E91-4EB2-9B4D-90BBB55E9384}"/>
              </a:ext>
            </a:extLst>
          </p:cNvPr>
          <p:cNvSpPr/>
          <p:nvPr/>
        </p:nvSpPr>
        <p:spPr>
          <a:xfrm>
            <a:off x="4731488" y="2094614"/>
            <a:ext cx="712382" cy="477136"/>
          </a:xfrm>
          <a:prstGeom prst="rightArrow">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F10546-EE32-4016-B8A2-18C10CED1FC6}"/>
              </a:ext>
            </a:extLst>
          </p:cNvPr>
          <p:cNvPicPr>
            <a:picLocks noChangeAspect="1"/>
          </p:cNvPicPr>
          <p:nvPr/>
        </p:nvPicPr>
        <p:blipFill rotWithShape="1">
          <a:blip r:embed="rId4"/>
          <a:srcRect l="8057"/>
          <a:stretch/>
        </p:blipFill>
        <p:spPr>
          <a:xfrm>
            <a:off x="5794743" y="914399"/>
            <a:ext cx="3147237" cy="3508743"/>
          </a:xfrm>
          <a:prstGeom prst="round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571472" y="267874"/>
            <a:ext cx="8229600" cy="5970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FF00FF"/>
              </a:buClr>
              <a:buSzPts val="4000"/>
              <a:buFont typeface="Trebuchet MS"/>
              <a:buNone/>
            </a:pPr>
            <a:r>
              <a:rPr lang="en" sz="3000" dirty="0">
                <a:solidFill>
                  <a:schemeClr val="accent1">
                    <a:lumMod val="75000"/>
                  </a:schemeClr>
                </a:solidFill>
                <a:latin typeface="Lato" panose="020B0604020202020204" charset="0"/>
              </a:rPr>
              <a:t>         History of IoT</a:t>
            </a:r>
            <a:endParaRPr sz="3000" dirty="0">
              <a:solidFill>
                <a:schemeClr val="accent1">
                  <a:lumMod val="75000"/>
                </a:schemeClr>
              </a:solidFill>
              <a:latin typeface="Lato" panose="020B0604020202020204" charset="0"/>
            </a:endParaRPr>
          </a:p>
        </p:txBody>
      </p:sp>
      <p:sp>
        <p:nvSpPr>
          <p:cNvPr id="115" name="Google Shape;115;p17"/>
          <p:cNvSpPr txBox="1">
            <a:spLocks noGrp="1"/>
          </p:cNvSpPr>
          <p:nvPr>
            <p:ph idx="1"/>
          </p:nvPr>
        </p:nvSpPr>
        <p:spPr>
          <a:xfrm>
            <a:off x="500034" y="910816"/>
            <a:ext cx="4848143" cy="4100526"/>
          </a:xfrm>
          <a:prstGeom prst="rect">
            <a:avLst/>
          </a:prstGeom>
          <a:noFill/>
          <a:ln>
            <a:noFill/>
          </a:ln>
        </p:spPr>
        <p:txBody>
          <a:bodyPr spcFirstLastPara="1" wrap="square" lIns="91425" tIns="45700" rIns="91425" bIns="45700" anchor="t" anchorCtr="0">
            <a:noAutofit/>
          </a:bodyPr>
          <a:lstStyle/>
          <a:p>
            <a:pPr marL="342900" lvl="0" indent="-342900" algn="just">
              <a:lnSpc>
                <a:spcPct val="150000"/>
              </a:lnSpc>
              <a:spcBef>
                <a:spcPts val="0"/>
              </a:spcBef>
              <a:buNone/>
            </a:pPr>
            <a:r>
              <a:rPr lang="en" sz="1300" dirty="0">
                <a:latin typeface="Lato" panose="020B0604020202020204" charset="0"/>
                <a:cs typeface="Calibri" panose="020F0502020204030204" pitchFamily="34" charset="0"/>
              </a:rPr>
              <a:t>		</a:t>
            </a:r>
            <a:r>
              <a:rPr lang="en-US" sz="1300" dirty="0">
                <a:latin typeface="Lato" panose="020B0604020202020204" charset="0"/>
                <a:cs typeface="Calibri" panose="020F0502020204030204" pitchFamily="34" charset="0"/>
              </a:rPr>
              <a:t> </a:t>
            </a:r>
            <a:r>
              <a:rPr lang="en-US" sz="1300" b="1" dirty="0">
                <a:latin typeface="Lato" panose="020B0604020202020204" charset="0"/>
                <a:cs typeface="Calibri" panose="020F0502020204030204" pitchFamily="34" charset="0"/>
                <a:hlinkClick r:id="rId3"/>
              </a:rPr>
              <a:t>Kevin Ashton</a:t>
            </a:r>
            <a:r>
              <a:rPr lang="en-US" sz="1300" dirty="0">
                <a:latin typeface="Lato" panose="020B0604020202020204" charset="0"/>
                <a:cs typeface="Calibri" panose="020F0502020204030204" pitchFamily="34" charset="0"/>
              </a:rPr>
              <a:t>, co-founder and executive director of the Massachusetts Institute of Technology’s Auto-ID Center – which was then replaced by the more research-oriented Auto-ID Labs in 2003 – who coined the term “Internet of Things.”</a:t>
            </a:r>
          </a:p>
          <a:p>
            <a:pPr marL="342900" lvl="0" indent="-342900" algn="just">
              <a:lnSpc>
                <a:spcPct val="150000"/>
              </a:lnSpc>
              <a:spcBef>
                <a:spcPts val="0"/>
              </a:spcBef>
              <a:buNone/>
            </a:pPr>
            <a:r>
              <a:rPr lang="en" sz="1300" dirty="0">
                <a:latin typeface="Lato" panose="020B0604020202020204" charset="0"/>
                <a:cs typeface="Calibri" panose="020F0502020204030204" pitchFamily="34" charset="0"/>
              </a:rPr>
              <a:t>		Radio-frequency identification (RFID) was seen as a prerequisite for the IoT at that point. If all objects and people in daily life were equipped with identifiers, computers could manage and inventory them. Besides using RFID, the tagging of things may be achieved through such technologies as near field communication, barcodes, QR codes, bluetooth, and digital watermarking. </a:t>
            </a:r>
            <a:endParaRPr sz="1300" dirty="0">
              <a:latin typeface="Lato" panose="020B0604020202020204" charset="0"/>
              <a:cs typeface="Calibri" panose="020F0502020204030204" pitchFamily="34" charset="0"/>
            </a:endParaRPr>
          </a:p>
        </p:txBody>
      </p:sp>
      <p:sp>
        <p:nvSpPr>
          <p:cNvPr id="116" name="Google Shape;116;p1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a:t>
            </a:fld>
            <a:endParaRPr/>
          </a:p>
        </p:txBody>
      </p:sp>
      <p:pic>
        <p:nvPicPr>
          <p:cNvPr id="3" name="Picture 2">
            <a:extLst>
              <a:ext uri="{FF2B5EF4-FFF2-40B4-BE49-F238E27FC236}">
                <a16:creationId xmlns:a16="http://schemas.microsoft.com/office/drawing/2014/main" id="{000EF205-2936-4E0D-A4AF-43DFC97A1A23}"/>
              </a:ext>
            </a:extLst>
          </p:cNvPr>
          <p:cNvPicPr>
            <a:picLocks noChangeAspect="1"/>
          </p:cNvPicPr>
          <p:nvPr/>
        </p:nvPicPr>
        <p:blipFill>
          <a:blip r:embed="rId4"/>
          <a:stretch>
            <a:fillRect/>
          </a:stretch>
        </p:blipFill>
        <p:spPr>
          <a:xfrm>
            <a:off x="5826642" y="864938"/>
            <a:ext cx="2488018" cy="3666084"/>
          </a:xfrm>
          <a:prstGeom prst="roundRect">
            <a:avLst/>
          </a:prstGeom>
          <a:ln>
            <a:solidFill>
              <a:schemeClr val="accent1">
                <a:lumMod val="75000"/>
              </a:schemeClr>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1043374" y="172150"/>
            <a:ext cx="6347700" cy="99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solidFill>
                  <a:schemeClr val="accent1">
                    <a:lumMod val="75000"/>
                  </a:schemeClr>
                </a:solidFill>
                <a:latin typeface="Lato" panose="020B0604020202020204" charset="0"/>
              </a:rPr>
              <a:t>     How iot works?</a:t>
            </a:r>
            <a:endParaRPr dirty="0">
              <a:solidFill>
                <a:schemeClr val="accent1">
                  <a:lumMod val="75000"/>
                </a:schemeClr>
              </a:solidFill>
              <a:latin typeface="Lato" panose="020B0604020202020204" charset="0"/>
            </a:endParaRPr>
          </a:p>
        </p:txBody>
      </p:sp>
      <p:pic>
        <p:nvPicPr>
          <p:cNvPr id="6" name="Picture 5">
            <a:extLst>
              <a:ext uri="{FF2B5EF4-FFF2-40B4-BE49-F238E27FC236}">
                <a16:creationId xmlns:a16="http://schemas.microsoft.com/office/drawing/2014/main" id="{7013228E-282E-45EF-8A30-D1AAFD575A1C}"/>
              </a:ext>
            </a:extLst>
          </p:cNvPr>
          <p:cNvPicPr>
            <a:picLocks noChangeAspect="1"/>
          </p:cNvPicPr>
          <p:nvPr/>
        </p:nvPicPr>
        <p:blipFill rotWithShape="1">
          <a:blip r:embed="rId3"/>
          <a:srcRect t="6472" r="394" b="5378"/>
          <a:stretch/>
        </p:blipFill>
        <p:spPr>
          <a:xfrm>
            <a:off x="417523" y="1121752"/>
            <a:ext cx="1964170" cy="3090273"/>
          </a:xfrm>
          <a:prstGeom prst="roundRect">
            <a:avLst/>
          </a:prstGeom>
          <a:ln w="19050">
            <a:solidFill>
              <a:schemeClr val="accent1">
                <a:lumMod val="75000"/>
              </a:schemeClr>
            </a:solidFill>
          </a:ln>
        </p:spPr>
      </p:pic>
      <p:pic>
        <p:nvPicPr>
          <p:cNvPr id="8" name="Picture 7">
            <a:extLst>
              <a:ext uri="{FF2B5EF4-FFF2-40B4-BE49-F238E27FC236}">
                <a16:creationId xmlns:a16="http://schemas.microsoft.com/office/drawing/2014/main" id="{A56FE8EB-58C9-4069-ABA2-31857EC8DA19}"/>
              </a:ext>
            </a:extLst>
          </p:cNvPr>
          <p:cNvPicPr>
            <a:picLocks noChangeAspect="1"/>
          </p:cNvPicPr>
          <p:nvPr/>
        </p:nvPicPr>
        <p:blipFill rotWithShape="1">
          <a:blip r:embed="rId4"/>
          <a:srcRect l="2283" t="1692" b="8809"/>
          <a:stretch/>
        </p:blipFill>
        <p:spPr>
          <a:xfrm>
            <a:off x="2692429" y="1162751"/>
            <a:ext cx="1964170" cy="3049274"/>
          </a:xfrm>
          <a:prstGeom prst="roundRect">
            <a:avLst/>
          </a:prstGeom>
          <a:ln w="19050">
            <a:solidFill>
              <a:schemeClr val="accent1">
                <a:lumMod val="50000"/>
              </a:schemeClr>
            </a:solidFill>
          </a:ln>
        </p:spPr>
      </p:pic>
      <p:pic>
        <p:nvPicPr>
          <p:cNvPr id="10" name="Picture 9">
            <a:extLst>
              <a:ext uri="{FF2B5EF4-FFF2-40B4-BE49-F238E27FC236}">
                <a16:creationId xmlns:a16="http://schemas.microsoft.com/office/drawing/2014/main" id="{E451E683-32CA-4703-9FF0-7F6A555E122A}"/>
              </a:ext>
            </a:extLst>
          </p:cNvPr>
          <p:cNvPicPr>
            <a:picLocks noChangeAspect="1"/>
          </p:cNvPicPr>
          <p:nvPr/>
        </p:nvPicPr>
        <p:blipFill rotWithShape="1">
          <a:blip r:embed="rId5"/>
          <a:srcRect t="1195" b="5698"/>
          <a:stretch/>
        </p:blipFill>
        <p:spPr>
          <a:xfrm>
            <a:off x="4969524" y="1121751"/>
            <a:ext cx="1962424" cy="3131271"/>
          </a:xfrm>
          <a:prstGeom prst="roundRect">
            <a:avLst/>
          </a:prstGeom>
          <a:ln w="19050">
            <a:solidFill>
              <a:schemeClr val="accent1">
                <a:lumMod val="75000"/>
              </a:schemeClr>
            </a:solidFill>
          </a:ln>
        </p:spPr>
      </p:pic>
      <p:pic>
        <p:nvPicPr>
          <p:cNvPr id="12" name="Picture 11">
            <a:extLst>
              <a:ext uri="{FF2B5EF4-FFF2-40B4-BE49-F238E27FC236}">
                <a16:creationId xmlns:a16="http://schemas.microsoft.com/office/drawing/2014/main" id="{34A90CFB-A8E7-43A0-8622-BA790923AB89}"/>
              </a:ext>
            </a:extLst>
          </p:cNvPr>
          <p:cNvPicPr>
            <a:picLocks noChangeAspect="1"/>
          </p:cNvPicPr>
          <p:nvPr/>
        </p:nvPicPr>
        <p:blipFill rotWithShape="1">
          <a:blip r:embed="rId6"/>
          <a:srcRect t="1293" b="-1"/>
          <a:stretch/>
        </p:blipFill>
        <p:spPr>
          <a:xfrm>
            <a:off x="7181576" y="1121751"/>
            <a:ext cx="1962424" cy="3172269"/>
          </a:xfrm>
          <a:prstGeom prst="roundRect">
            <a:avLst/>
          </a:prstGeom>
          <a:ln w="19050">
            <a:solidFill>
              <a:schemeClr val="accent1">
                <a:lumMod val="75000"/>
              </a:schemeClr>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1113233" y="195374"/>
            <a:ext cx="7514035" cy="1314449"/>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rgbClr val="000000"/>
              </a:buClr>
              <a:buSzPts val="3600"/>
              <a:buFont typeface="Arial"/>
              <a:buNone/>
            </a:pPr>
            <a:r>
              <a:rPr lang="en-US" sz="2800" b="0" dirty="0">
                <a:solidFill>
                  <a:schemeClr val="accent1">
                    <a:lumMod val="75000"/>
                  </a:schemeClr>
                </a:solidFill>
                <a:latin typeface="Lato" panose="020B0604020202020204" charset="0"/>
                <a:ea typeface="Raleway Black"/>
                <a:cs typeface="Raleway Black"/>
                <a:sym typeface="Raleway Black"/>
              </a:rPr>
              <a:t>Stage </a:t>
            </a:r>
            <a:r>
              <a:rPr lang="en" sz="2800" b="0" dirty="0">
                <a:solidFill>
                  <a:schemeClr val="accent1">
                    <a:lumMod val="75000"/>
                  </a:schemeClr>
                </a:solidFill>
                <a:latin typeface="Lato" panose="020B0604020202020204" charset="0"/>
                <a:ea typeface="Raleway Black"/>
                <a:cs typeface="Raleway Black"/>
                <a:sym typeface="Raleway Black"/>
              </a:rPr>
              <a:t>1</a:t>
            </a:r>
            <a:r>
              <a:rPr lang="en" sz="2800" dirty="0">
                <a:solidFill>
                  <a:schemeClr val="accent1">
                    <a:lumMod val="75000"/>
                  </a:schemeClr>
                </a:solidFill>
                <a:latin typeface="Lato" panose="020B0604020202020204" charset="0"/>
                <a:ea typeface="Raleway Black"/>
                <a:cs typeface="Raleway Black"/>
                <a:sym typeface="Raleway Black"/>
              </a:rPr>
              <a:t> : </a:t>
            </a:r>
            <a:r>
              <a:rPr lang="en" sz="2800" b="0" dirty="0">
                <a:solidFill>
                  <a:schemeClr val="accent1">
                    <a:lumMod val="75000"/>
                  </a:schemeClr>
                </a:solidFill>
                <a:latin typeface="Lato" panose="020B0604020202020204" charset="0"/>
                <a:ea typeface="Raleway Black"/>
                <a:cs typeface="Raleway Black"/>
                <a:sym typeface="Raleway Black"/>
              </a:rPr>
              <a:t>Sensors and Actuators</a:t>
            </a:r>
            <a:endParaRPr sz="2800" b="0" dirty="0">
              <a:solidFill>
                <a:schemeClr val="accent1">
                  <a:lumMod val="75000"/>
                </a:schemeClr>
              </a:solidFill>
              <a:latin typeface="Lato" panose="020B0604020202020204" charset="0"/>
              <a:ea typeface="Raleway Black"/>
              <a:cs typeface="Raleway Black"/>
              <a:sym typeface="Raleway Black"/>
            </a:endParaRPr>
          </a:p>
          <a:p>
            <a:pPr marL="0" lvl="0" indent="0" algn="l" rtl="0">
              <a:lnSpc>
                <a:spcPct val="115000"/>
              </a:lnSpc>
              <a:spcBef>
                <a:spcPts val="1000"/>
              </a:spcBef>
              <a:spcAft>
                <a:spcPts val="0"/>
              </a:spcAft>
              <a:buNone/>
            </a:pPr>
            <a:endParaRPr sz="2800" b="0" dirty="0">
              <a:solidFill>
                <a:schemeClr val="accent1">
                  <a:lumMod val="75000"/>
                </a:schemeClr>
              </a:solidFill>
              <a:latin typeface="Lato" panose="020B0604020202020204" charset="0"/>
              <a:ea typeface="Raleway Black"/>
              <a:cs typeface="Raleway Black"/>
              <a:sym typeface="Raleway Black"/>
            </a:endParaRPr>
          </a:p>
          <a:p>
            <a:pPr marL="0" lvl="0" indent="0" algn="l" rtl="0">
              <a:lnSpc>
                <a:spcPct val="115000"/>
              </a:lnSpc>
              <a:spcBef>
                <a:spcPts val="1000"/>
              </a:spcBef>
              <a:spcAft>
                <a:spcPts val="0"/>
              </a:spcAft>
              <a:buNone/>
            </a:pPr>
            <a:endParaRPr sz="2800" b="0" dirty="0">
              <a:solidFill>
                <a:schemeClr val="accent1">
                  <a:lumMod val="75000"/>
                </a:schemeClr>
              </a:solidFill>
              <a:latin typeface="Lato" panose="020B0604020202020204" charset="0"/>
              <a:ea typeface="Raleway Black"/>
              <a:cs typeface="Raleway Black"/>
              <a:sym typeface="Raleway Black"/>
            </a:endParaRPr>
          </a:p>
          <a:p>
            <a:pPr marL="0" lvl="0" indent="0" algn="l" rtl="0">
              <a:spcBef>
                <a:spcPts val="0"/>
              </a:spcBef>
              <a:spcAft>
                <a:spcPts val="0"/>
              </a:spcAft>
              <a:buClr>
                <a:srgbClr val="000000"/>
              </a:buClr>
              <a:buSzPts val="3600"/>
              <a:buFont typeface="Arial"/>
              <a:buNone/>
            </a:pPr>
            <a:endParaRPr sz="2800" b="0" dirty="0">
              <a:solidFill>
                <a:schemeClr val="accent1">
                  <a:lumMod val="75000"/>
                </a:schemeClr>
              </a:solidFill>
              <a:latin typeface="Lato" panose="020B0604020202020204" charset="0"/>
              <a:ea typeface="Raleway Black"/>
              <a:cs typeface="Raleway Black"/>
              <a:sym typeface="Raleway Black"/>
            </a:endParaRPr>
          </a:p>
          <a:p>
            <a:pPr marL="0" lvl="0" indent="0" algn="l" rtl="0">
              <a:spcBef>
                <a:spcPts val="0"/>
              </a:spcBef>
              <a:spcAft>
                <a:spcPts val="0"/>
              </a:spcAft>
              <a:buNone/>
            </a:pPr>
            <a:endParaRPr sz="3600" dirty="0">
              <a:solidFill>
                <a:schemeClr val="accent1">
                  <a:lumMod val="75000"/>
                </a:schemeClr>
              </a:solidFill>
              <a:latin typeface="Lato" panose="020B0604020202020204" charset="0"/>
            </a:endParaRPr>
          </a:p>
        </p:txBody>
      </p:sp>
      <p:sp>
        <p:nvSpPr>
          <p:cNvPr id="141" name="Google Shape;141;p21"/>
          <p:cNvSpPr txBox="1">
            <a:spLocks noGrp="1"/>
          </p:cNvSpPr>
          <p:nvPr>
            <p:ph idx="1"/>
          </p:nvPr>
        </p:nvSpPr>
        <p:spPr>
          <a:xfrm>
            <a:off x="1113233" y="852598"/>
            <a:ext cx="7514035" cy="2343151"/>
          </a:xfrm>
          <a:prstGeom prst="rect">
            <a:avLst/>
          </a:prstGeom>
        </p:spPr>
        <p:txBody>
          <a:bodyPr spcFirstLastPara="1" wrap="square" lIns="91425" tIns="45700" rIns="91425" bIns="45700" anchor="t" anchorCtr="0">
            <a:noAutofit/>
          </a:bodyPr>
          <a:lstStyle/>
          <a:p>
            <a:pPr marL="0" lvl="0" indent="0">
              <a:lnSpc>
                <a:spcPct val="200000"/>
              </a:lnSpc>
              <a:spcBef>
                <a:spcPts val="1000"/>
              </a:spcBef>
              <a:spcAft>
                <a:spcPts val="0"/>
              </a:spcAft>
              <a:buNone/>
            </a:pPr>
            <a:r>
              <a:rPr lang="en-US" sz="1400" dirty="0">
                <a:solidFill>
                  <a:srgbClr val="222222"/>
                </a:solidFill>
                <a:latin typeface="Lato" panose="020B0604020202020204" charset="0"/>
              </a:rPr>
              <a:t>A thing in the context of “Internet of Things”, should be equipped with sensors and actuators thus giving the ability to emit, accept and process signals. When something is connected to the internet, that means that it can send information or receive information, or both. This ability to send and/or receive information makes things smart, and smart is good. </a:t>
            </a:r>
            <a:r>
              <a:rPr lang="en" sz="1400" dirty="0">
                <a:solidFill>
                  <a:srgbClr val="222222"/>
                </a:solidFill>
                <a:latin typeface="Lato" panose="020B0604020202020204" charset="0"/>
              </a:rPr>
              <a:t>In the Internet of Things, all the things that are being connected to the internet can be put into three categories:</a:t>
            </a:r>
            <a:endParaRPr sz="1400" dirty="0">
              <a:solidFill>
                <a:srgbClr val="222222"/>
              </a:solidFill>
              <a:latin typeface="Lato" panose="020B0604020202020204" charset="0"/>
            </a:endParaRPr>
          </a:p>
          <a:p>
            <a:pPr marL="660400" lvl="0" indent="-314325" algn="l" rtl="0">
              <a:lnSpc>
                <a:spcPct val="200000"/>
              </a:lnSpc>
              <a:spcBef>
                <a:spcPts val="1400"/>
              </a:spcBef>
              <a:spcAft>
                <a:spcPts val="0"/>
              </a:spcAft>
              <a:buClr>
                <a:schemeClr val="accent1">
                  <a:lumMod val="50000"/>
                </a:schemeClr>
              </a:buClr>
              <a:buSzPts val="1350"/>
              <a:buFont typeface="Wingdings" panose="05000000000000000000" pitchFamily="2" charset="2"/>
              <a:buChar char="q"/>
            </a:pPr>
            <a:r>
              <a:rPr lang="en" sz="1400" dirty="0">
                <a:solidFill>
                  <a:srgbClr val="222222"/>
                </a:solidFill>
                <a:latin typeface="Lato" panose="020B0604020202020204" charset="0"/>
              </a:rPr>
              <a:t>Things that collect information and then send it (</a:t>
            </a:r>
            <a:r>
              <a:rPr lang="en-US" sz="1400" dirty="0">
                <a:solidFill>
                  <a:srgbClr val="222222"/>
                </a:solidFill>
                <a:latin typeface="Lato" panose="020B0604020202020204" charset="0"/>
              </a:rPr>
              <a:t>Sensor</a:t>
            </a:r>
            <a:r>
              <a:rPr lang="en" sz="1400" dirty="0">
                <a:solidFill>
                  <a:srgbClr val="222222"/>
                </a:solidFill>
                <a:latin typeface="Lato" panose="020B0604020202020204" charset="0"/>
              </a:rPr>
              <a:t>)</a:t>
            </a:r>
            <a:endParaRPr sz="1400" dirty="0">
              <a:solidFill>
                <a:srgbClr val="222222"/>
              </a:solidFill>
              <a:latin typeface="Lato" panose="020B0604020202020204" charset="0"/>
            </a:endParaRPr>
          </a:p>
          <a:p>
            <a:pPr marL="660400" lvl="0" indent="-314325" algn="l" rtl="0">
              <a:lnSpc>
                <a:spcPct val="200000"/>
              </a:lnSpc>
              <a:spcBef>
                <a:spcPts val="0"/>
              </a:spcBef>
              <a:spcAft>
                <a:spcPts val="0"/>
              </a:spcAft>
              <a:buClr>
                <a:schemeClr val="accent1">
                  <a:lumMod val="50000"/>
                </a:schemeClr>
              </a:buClr>
              <a:buSzPts val="1350"/>
              <a:buFont typeface="Wingdings" panose="05000000000000000000" pitchFamily="2" charset="2"/>
              <a:buChar char="q"/>
            </a:pPr>
            <a:r>
              <a:rPr lang="en" sz="1400" dirty="0">
                <a:solidFill>
                  <a:srgbClr val="222222"/>
                </a:solidFill>
                <a:latin typeface="Lato" panose="020B0604020202020204" charset="0"/>
              </a:rPr>
              <a:t>Things that receive information and then act on it (</a:t>
            </a:r>
            <a:r>
              <a:rPr lang="en-US" sz="1400" dirty="0">
                <a:solidFill>
                  <a:srgbClr val="222222"/>
                </a:solidFill>
                <a:latin typeface="Lato" panose="020B0604020202020204" charset="0"/>
              </a:rPr>
              <a:t>Actuator</a:t>
            </a:r>
            <a:r>
              <a:rPr lang="en" sz="1400" dirty="0">
                <a:solidFill>
                  <a:srgbClr val="222222"/>
                </a:solidFill>
                <a:latin typeface="Lato" panose="020B0604020202020204" charset="0"/>
              </a:rPr>
              <a:t>)</a:t>
            </a:r>
            <a:endParaRPr sz="1400" dirty="0">
              <a:solidFill>
                <a:srgbClr val="222222"/>
              </a:solidFill>
              <a:latin typeface="Lato" panose="020B0604020202020204" charset="0"/>
            </a:endParaRPr>
          </a:p>
          <a:p>
            <a:pPr marL="660400" lvl="0" indent="-314325" algn="l" rtl="0">
              <a:lnSpc>
                <a:spcPct val="200000"/>
              </a:lnSpc>
              <a:spcBef>
                <a:spcPts val="0"/>
              </a:spcBef>
              <a:spcAft>
                <a:spcPts val="0"/>
              </a:spcAft>
              <a:buClr>
                <a:schemeClr val="accent1">
                  <a:lumMod val="50000"/>
                </a:schemeClr>
              </a:buClr>
              <a:buSzPts val="1350"/>
              <a:buFont typeface="Wingdings" panose="05000000000000000000" pitchFamily="2" charset="2"/>
              <a:buChar char="q"/>
            </a:pPr>
            <a:r>
              <a:rPr lang="en" sz="1400" dirty="0">
                <a:solidFill>
                  <a:srgbClr val="222222"/>
                </a:solidFill>
                <a:latin typeface="Lato" panose="020B0604020202020204" charset="0"/>
              </a:rPr>
              <a:t>Things that do both (</a:t>
            </a:r>
            <a:r>
              <a:rPr lang="en-US" sz="1400" dirty="0">
                <a:solidFill>
                  <a:srgbClr val="222222"/>
                </a:solidFill>
                <a:latin typeface="Lato" panose="020B0604020202020204" charset="0"/>
              </a:rPr>
              <a:t>Transducer</a:t>
            </a:r>
            <a:r>
              <a:rPr lang="en" sz="1400" dirty="0">
                <a:solidFill>
                  <a:srgbClr val="222222"/>
                </a:solidFill>
                <a:latin typeface="Lato" panose="020B0604020202020204" charset="0"/>
              </a:rPr>
              <a:t>)</a:t>
            </a:r>
            <a:endParaRPr sz="1400" dirty="0">
              <a:solidFill>
                <a:srgbClr val="222222"/>
              </a:solidFill>
              <a:latin typeface="Lato" panose="020B0604020202020204" charset="0"/>
            </a:endParaRPr>
          </a:p>
          <a:p>
            <a:pPr marL="0" lvl="0" indent="0" algn="l" rtl="0">
              <a:lnSpc>
                <a:spcPct val="200000"/>
              </a:lnSpc>
              <a:spcBef>
                <a:spcPts val="2000"/>
              </a:spcBef>
              <a:spcAft>
                <a:spcPts val="0"/>
              </a:spcAft>
              <a:buNone/>
            </a:pPr>
            <a:endParaRPr sz="1400" dirty="0">
              <a:solidFill>
                <a:srgbClr val="222222"/>
              </a:solidFill>
              <a:highlight>
                <a:srgbClr val="FFFFFF"/>
              </a:highlight>
              <a:latin typeface="Lato"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SzPts val="3600"/>
              <a:buNone/>
            </a:pPr>
            <a:r>
              <a:rPr lang="en" b="0" dirty="0">
                <a:solidFill>
                  <a:schemeClr val="accent1">
                    <a:lumMod val="75000"/>
                  </a:schemeClr>
                </a:solidFill>
                <a:latin typeface="Lato" panose="020B0604020202020204" charset="0"/>
                <a:ea typeface="Raleway Black"/>
                <a:cs typeface="Raleway Black"/>
                <a:sym typeface="Raleway Black"/>
              </a:rPr>
              <a:t>1. Sensors </a:t>
            </a:r>
            <a:endParaRPr b="0" dirty="0">
              <a:solidFill>
                <a:schemeClr val="accent1">
                  <a:lumMod val="75000"/>
                </a:schemeClr>
              </a:solidFill>
              <a:latin typeface="Lato" panose="020B0604020202020204" charset="0"/>
              <a:ea typeface="Raleway Black"/>
              <a:cs typeface="Raleway Black"/>
              <a:sym typeface="Raleway Black"/>
            </a:endParaRPr>
          </a:p>
          <a:p>
            <a:pPr marL="0" lvl="0" indent="0" algn="l" rtl="0">
              <a:lnSpc>
                <a:spcPct val="115000"/>
              </a:lnSpc>
              <a:spcBef>
                <a:spcPts val="1000"/>
              </a:spcBef>
              <a:spcAft>
                <a:spcPts val="0"/>
              </a:spcAft>
              <a:buClr>
                <a:srgbClr val="000000"/>
              </a:buClr>
              <a:buSzPts val="1100"/>
              <a:buFont typeface="Arial"/>
              <a:buNone/>
            </a:pPr>
            <a:endParaRPr b="0" dirty="0">
              <a:solidFill>
                <a:schemeClr val="accent1">
                  <a:lumMod val="75000"/>
                </a:schemeClr>
              </a:solidFill>
              <a:latin typeface="Lato" panose="020B0604020202020204" charset="0"/>
              <a:ea typeface="Raleway Black"/>
              <a:cs typeface="Raleway Black"/>
              <a:sym typeface="Raleway Black"/>
            </a:endParaRPr>
          </a:p>
          <a:p>
            <a:pPr marL="0" lvl="0" indent="0" algn="l" rtl="0">
              <a:lnSpc>
                <a:spcPct val="115000"/>
              </a:lnSpc>
              <a:spcBef>
                <a:spcPts val="1000"/>
              </a:spcBef>
              <a:spcAft>
                <a:spcPts val="0"/>
              </a:spcAft>
              <a:buClr>
                <a:srgbClr val="000000"/>
              </a:buClr>
              <a:buSzPts val="1100"/>
              <a:buFont typeface="Arial"/>
              <a:buNone/>
            </a:pPr>
            <a:endParaRPr b="0" dirty="0">
              <a:solidFill>
                <a:schemeClr val="accent1">
                  <a:lumMod val="75000"/>
                </a:schemeClr>
              </a:solidFill>
              <a:latin typeface="Lato" panose="020B0604020202020204" charset="0"/>
              <a:ea typeface="Raleway Black"/>
              <a:cs typeface="Raleway Black"/>
              <a:sym typeface="Raleway Black"/>
            </a:endParaRPr>
          </a:p>
          <a:p>
            <a:pPr marL="0" lvl="0" indent="0" algn="l" rtl="0">
              <a:lnSpc>
                <a:spcPct val="100000"/>
              </a:lnSpc>
              <a:spcBef>
                <a:spcPts val="0"/>
              </a:spcBef>
              <a:spcAft>
                <a:spcPts val="0"/>
              </a:spcAft>
              <a:buSzPts val="3600"/>
              <a:buNone/>
            </a:pPr>
            <a:endParaRPr b="0" dirty="0">
              <a:solidFill>
                <a:schemeClr val="accent1">
                  <a:lumMod val="75000"/>
                </a:schemeClr>
              </a:solidFill>
              <a:latin typeface="Lato" panose="020B0604020202020204" charset="0"/>
              <a:ea typeface="Raleway Black"/>
              <a:cs typeface="Raleway Black"/>
              <a:sym typeface="Raleway Black"/>
            </a:endParaRPr>
          </a:p>
        </p:txBody>
      </p:sp>
      <p:sp>
        <p:nvSpPr>
          <p:cNvPr id="147" name="Google Shape;147;p22"/>
          <p:cNvSpPr txBox="1">
            <a:spLocks noGrp="1"/>
          </p:cNvSpPr>
          <p:nvPr>
            <p:ph idx="1"/>
          </p:nvPr>
        </p:nvSpPr>
        <p:spPr>
          <a:xfrm>
            <a:off x="854149" y="1524757"/>
            <a:ext cx="5078819" cy="2910600"/>
          </a:xfrm>
          <a:prstGeom prst="rect">
            <a:avLst/>
          </a:prstGeom>
          <a:noFill/>
          <a:ln>
            <a:noFill/>
          </a:ln>
        </p:spPr>
        <p:txBody>
          <a:bodyPr spcFirstLastPara="1" wrap="square" lIns="91425" tIns="45700" rIns="91425" bIns="45700" anchor="t" anchorCtr="0">
            <a:noAutofit/>
          </a:bodyPr>
          <a:lstStyle/>
          <a:p>
            <a:pPr marL="0" lvl="0" indent="0" algn="just">
              <a:lnSpc>
                <a:spcPct val="150000"/>
              </a:lnSpc>
              <a:spcBef>
                <a:spcPts val="0"/>
              </a:spcBef>
              <a:spcAft>
                <a:spcPts val="0"/>
              </a:spcAft>
              <a:buClr>
                <a:srgbClr val="000000"/>
              </a:buClr>
              <a:buSzPts val="1100"/>
              <a:buNone/>
            </a:pPr>
            <a:r>
              <a:rPr lang="en-US" sz="1400" dirty="0">
                <a:solidFill>
                  <a:srgbClr val="303030"/>
                </a:solidFill>
                <a:latin typeface="Lato" panose="020B0604020202020204" charset="0"/>
              </a:rPr>
              <a:t>Sensors collect data from the environment or object under measurement and turn it into useful data. Think of the specialized structures in your cell phone that detect the directional pull of gravity—and the phone's relative position to the “thing” we call the earth—and convert it into data that your phone can use to orient the device.</a:t>
            </a:r>
          </a:p>
          <a:p>
            <a:pPr marL="0" lvl="0" indent="0" algn="l" rtl="0">
              <a:lnSpc>
                <a:spcPct val="150000"/>
              </a:lnSpc>
              <a:spcBef>
                <a:spcPts val="3700"/>
              </a:spcBef>
              <a:spcAft>
                <a:spcPts val="0"/>
              </a:spcAft>
              <a:buClr>
                <a:srgbClr val="000000"/>
              </a:buClr>
              <a:buSzPts val="1100"/>
              <a:buFont typeface="Arial"/>
              <a:buNone/>
            </a:pPr>
            <a:r>
              <a:rPr lang="en-US" sz="1400" dirty="0">
                <a:solidFill>
                  <a:srgbClr val="303030"/>
                </a:solidFill>
                <a:latin typeface="Lato" panose="020B0604020202020204" charset="0"/>
              </a:rPr>
              <a:t>Examples are Simple sensors – temperature, pressure.</a:t>
            </a:r>
          </a:p>
          <a:p>
            <a:pPr marL="0" lvl="0" indent="0" algn="l" rtl="0">
              <a:lnSpc>
                <a:spcPct val="150000"/>
              </a:lnSpc>
              <a:spcBef>
                <a:spcPts val="1700"/>
              </a:spcBef>
              <a:spcAft>
                <a:spcPts val="0"/>
              </a:spcAft>
              <a:buSzPts val="1440"/>
              <a:buNone/>
            </a:pPr>
            <a:endParaRPr lang="en-US" sz="1400" dirty="0">
              <a:latin typeface="Lato" panose="020B0604020202020204" charset="0"/>
            </a:endParaRPr>
          </a:p>
        </p:txBody>
      </p:sp>
      <p:pic>
        <p:nvPicPr>
          <p:cNvPr id="148" name="Google Shape;148;p22"/>
          <p:cNvPicPr preferRelativeResize="0"/>
          <p:nvPr/>
        </p:nvPicPr>
        <p:blipFill rotWithShape="1">
          <a:blip r:embed="rId3">
            <a:alphaModFix/>
          </a:blip>
          <a:srcRect/>
          <a:stretch/>
        </p:blipFill>
        <p:spPr>
          <a:xfrm>
            <a:off x="6053590" y="1171575"/>
            <a:ext cx="2959275" cy="2910600"/>
          </a:xfrm>
          <a:prstGeom prst="rect">
            <a:avLst/>
          </a:prstGeom>
          <a:noFill/>
          <a:ln w="19050" cap="rnd" cmpd="sng">
            <a:solidFill>
              <a:schemeClr val="accent1">
                <a:lumMod val="75000"/>
              </a:schemeClr>
            </a:solidFill>
            <a:prstDash val="solid"/>
            <a:bevel/>
            <a:headEnd type="none" w="sm" len="sm"/>
            <a:tailEnd type="none" w="sm" len="sm"/>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Parallax</Template>
  <TotalTime>257</TotalTime>
  <Words>960</Words>
  <Application>Microsoft Office PowerPoint</Application>
  <PresentationFormat>On-screen Show (16:9)</PresentationFormat>
  <Paragraphs>91</Paragraphs>
  <Slides>27</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Corbel</vt:lpstr>
      <vt:lpstr>Wingdings</vt:lpstr>
      <vt:lpstr>Trebuchet MS</vt:lpstr>
      <vt:lpstr>Lato</vt:lpstr>
      <vt:lpstr>Arial</vt:lpstr>
      <vt:lpstr>Parallax</vt:lpstr>
      <vt:lpstr>Internet Of Things</vt:lpstr>
      <vt:lpstr>         Roadmap</vt:lpstr>
      <vt:lpstr>               What is IoT?</vt:lpstr>
      <vt:lpstr>         Difference between things and devices</vt:lpstr>
      <vt:lpstr>             Need for IOT</vt:lpstr>
      <vt:lpstr>         History of IoT</vt:lpstr>
      <vt:lpstr>     How iot works?</vt:lpstr>
      <vt:lpstr>Stage 1 : Sensors and Actuators    </vt:lpstr>
      <vt:lpstr>1. Sensors    </vt:lpstr>
      <vt:lpstr>2.Actuators</vt:lpstr>
      <vt:lpstr>3.Transducer </vt:lpstr>
      <vt:lpstr>Stage 2: Data acquisition</vt:lpstr>
      <vt:lpstr>Example</vt:lpstr>
      <vt:lpstr>Sampling rate</vt:lpstr>
      <vt:lpstr> Stage 3: Edge analytics </vt:lpstr>
      <vt:lpstr>PowerPoint Presentation</vt:lpstr>
      <vt:lpstr> Stage 4: Cloud storage and analytics</vt:lpstr>
      <vt:lpstr>       Pros and Cons</vt:lpstr>
      <vt:lpstr>            Few Applications of IoT</vt:lpstr>
      <vt:lpstr>PowerPoint Presentation</vt:lpstr>
      <vt:lpstr>Ex 1 : IOT in daily life</vt:lpstr>
      <vt:lpstr>  Ex 2 : IOT in emergency </vt:lpstr>
      <vt:lpstr>Hands-on</vt:lpstr>
      <vt:lpstr>Known so far</vt:lpstr>
      <vt:lpstr>References</vt:lpstr>
      <vt:lpstr>                               Queries?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cp:lastModifiedBy>sarathy renganathan</cp:lastModifiedBy>
  <cp:revision>97</cp:revision>
  <dcterms:modified xsi:type="dcterms:W3CDTF">2019-04-09T02:49:08Z</dcterms:modified>
</cp:coreProperties>
</file>